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5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6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7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theme/theme8.xml" ContentType="application/vnd.openxmlformats-officedocument.theme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9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7" r:id="rId3"/>
    <p:sldMasterId id="2147483704" r:id="rId4"/>
    <p:sldMasterId id="2147483736" r:id="rId5"/>
    <p:sldMasterId id="2147483822" r:id="rId6"/>
    <p:sldMasterId id="2147483839" r:id="rId7"/>
    <p:sldMasterId id="2147483868" r:id="rId8"/>
    <p:sldMasterId id="2147483892" r:id="rId9"/>
    <p:sldMasterId id="2147483909" r:id="rId10"/>
  </p:sldMasterIdLst>
  <p:notesMasterIdLst>
    <p:notesMasterId r:id="rId46"/>
  </p:notesMasterIdLst>
  <p:sldIdLst>
    <p:sldId id="400" r:id="rId11"/>
    <p:sldId id="394" r:id="rId12"/>
    <p:sldId id="303" r:id="rId13"/>
    <p:sldId id="397" r:id="rId14"/>
    <p:sldId id="256" r:id="rId15"/>
    <p:sldId id="379" r:id="rId16"/>
    <p:sldId id="320" r:id="rId17"/>
    <p:sldId id="360" r:id="rId18"/>
    <p:sldId id="367" r:id="rId19"/>
    <p:sldId id="321" r:id="rId20"/>
    <p:sldId id="340" r:id="rId21"/>
    <p:sldId id="368" r:id="rId22"/>
    <p:sldId id="369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0" r:id="rId32"/>
    <p:sldId id="331" r:id="rId33"/>
    <p:sldId id="332" r:id="rId34"/>
    <p:sldId id="333" r:id="rId35"/>
    <p:sldId id="359" r:id="rId36"/>
    <p:sldId id="326" r:id="rId37"/>
    <p:sldId id="391" r:id="rId38"/>
    <p:sldId id="324" r:id="rId39"/>
    <p:sldId id="352" r:id="rId40"/>
    <p:sldId id="392" r:id="rId41"/>
    <p:sldId id="405" r:id="rId42"/>
    <p:sldId id="328" r:id="rId43"/>
    <p:sldId id="393" r:id="rId44"/>
    <p:sldId id="38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FEFE"/>
    <a:srgbClr val="087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2B6514-68EB-42F6-B098-52A33F141489}" type="doc">
      <dgm:prSet loTypeId="urn:microsoft.com/office/officeart/2005/8/layout/vList5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830D389-8AD4-4AFE-9BBE-BBCDCB1A5B0B}">
      <dgm:prSet phldrT="[Text]" custT="1"/>
      <dgm:spPr>
        <a:xfrm>
          <a:off x="0" y="3412624"/>
          <a:ext cx="2608225" cy="1623887"/>
        </a:xfrm>
        <a:prstGeom prst="roundRect">
          <a:avLst/>
        </a:prstGeom>
        <a:gradFill rotWithShape="0">
          <a:gsLst>
            <a:gs pos="0">
              <a:srgbClr val="ED7D31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rgbClr>
            </a:gs>
            <a:gs pos="50000">
              <a:srgbClr val="ED7D31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rgbClr>
            </a:gs>
            <a:gs pos="100000">
              <a:srgbClr val="ED7D31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None/>
          </a:pPr>
          <a:r>
            <a:rPr lang="en-US" sz="1800" dirty="0">
              <a:solidFill>
                <a:sysClr val="window" lastClr="FFFFFF"/>
              </a:solidFill>
              <a:latin typeface="+mj-lt"/>
              <a:ea typeface="+mn-ea"/>
              <a:cs typeface="+mn-cs"/>
            </a:rPr>
            <a:t>Integration Account</a:t>
          </a:r>
        </a:p>
      </dgm:t>
    </dgm:pt>
    <dgm:pt modelId="{4B5001D1-8EA1-406D-822F-630B1CB9B274}" type="parTrans" cxnId="{DC174D8F-6F44-479F-BC37-079C5EAABB2A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D8B89513-F452-4E21-942D-DBB773BFAA6E}" type="sibTrans" cxnId="{DC174D8F-6F44-479F-BC37-079C5EAABB2A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C2818F5F-A652-46B9-819D-96D3D6826612}">
      <dgm:prSet phldrT="[Text]" custT="1"/>
      <dgm:spPr>
        <a:xfrm rot="5400000">
          <a:off x="4228494" y="1906145"/>
          <a:ext cx="1396309" cy="4636846"/>
        </a:xfrm>
        <a:prstGeom prst="round2SameRect">
          <a:avLst/>
        </a:prstGeom>
        <a:solidFill>
          <a:srgbClr val="ED7D31">
            <a:tint val="40000"/>
            <a:alpha val="90000"/>
            <a:hueOff val="-849226"/>
            <a:satOff val="-75346"/>
            <a:lumOff val="-769"/>
            <a:alphaOff val="0"/>
          </a:srgbClr>
        </a:solidFill>
        <a:ln w="6350" cap="flat" cmpd="sng" algn="ctr">
          <a:solidFill>
            <a:srgbClr val="ED7D31">
              <a:tint val="40000"/>
              <a:alpha val="90000"/>
              <a:hueOff val="-849226"/>
              <a:satOff val="-75346"/>
              <a:lumOff val="-769"/>
              <a:alphaOff val="0"/>
            </a:srgbClr>
          </a:solidFill>
          <a:prstDash val="solid"/>
          <a:miter lim="800000"/>
        </a:ln>
        <a:effectLst/>
      </dgm:spPr>
      <dgm:t>
        <a:bodyPr anchor="ctr"/>
        <a:lstStyle/>
        <a:p>
          <a:pPr>
            <a:buChar char="•"/>
          </a:pPr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Extensible for including Entity Metadata</a:t>
          </a:r>
        </a:p>
      </dgm:t>
    </dgm:pt>
    <dgm:pt modelId="{248AABAD-70BB-4552-A713-6F560C5BB90F}" type="parTrans" cxnId="{153D6FF4-4A64-4125-B6CA-E4D4C64BC719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6CB24D43-DEFB-439A-B295-E4031D609C36}" type="sibTrans" cxnId="{153D6FF4-4A64-4125-B6CA-E4D4C64BC719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B2DBE072-2020-40E1-871B-6C5E84C9D4B2}">
      <dgm:prSet phldrT="[Text]" custT="1"/>
      <dgm:spPr>
        <a:xfrm>
          <a:off x="0" y="1707542"/>
          <a:ext cx="2608225" cy="1623887"/>
        </a:xfrm>
        <a:prstGeom prst="roundRect">
          <a:avLst/>
        </a:prstGeom>
        <a:gradFill rotWithShape="0">
          <a:gsLst>
            <a:gs pos="0">
              <a:srgbClr val="ED7D31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rgbClr>
            </a:gs>
            <a:gs pos="50000">
              <a:srgbClr val="ED7D31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rgbClr>
            </a:gs>
            <a:gs pos="100000">
              <a:srgbClr val="ED7D31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None/>
          </a:pPr>
          <a:r>
            <a:rPr lang="en-US" sz="1800" dirty="0">
              <a:solidFill>
                <a:sysClr val="window" lastClr="FFFFFF"/>
              </a:solidFill>
              <a:latin typeface="+mj-lt"/>
              <a:ea typeface="+mn-ea"/>
              <a:cs typeface="+mn-cs"/>
            </a:rPr>
            <a:t>EDI</a:t>
          </a:r>
        </a:p>
      </dgm:t>
    </dgm:pt>
    <dgm:pt modelId="{9481DFE4-B4A9-4412-B186-E0DCE4B9723A}" type="parTrans" cxnId="{15561636-230D-4ABB-BE13-536026B0E3E8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684F119E-BE64-4868-A5E7-734BB4BCF213}" type="sibTrans" cxnId="{15561636-230D-4ABB-BE13-536026B0E3E8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3394AAAE-66F9-4C9C-8856-33CB2FB6849F}">
      <dgm:prSet phldrT="[Text]" custT="1"/>
      <dgm:spPr>
        <a:xfrm>
          <a:off x="0" y="2460"/>
          <a:ext cx="2608225" cy="1623887"/>
        </a:xfrm>
        <a:prstGeom prst="roundRect">
          <a:avLst/>
        </a:prstGeom>
        <a:gradFill rotWithShape="0">
          <a:gsLst>
            <a:gs pos="0">
              <a:srgbClr val="ED7D3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ED7D3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ED7D3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>
            <a:buNone/>
          </a:pPr>
          <a:r>
            <a:rPr lang="en-US" sz="1800" dirty="0">
              <a:solidFill>
                <a:sysClr val="window" lastClr="FFFFFF"/>
              </a:solidFill>
              <a:latin typeface="+mj-lt"/>
              <a:ea typeface="+mn-ea"/>
              <a:cs typeface="+mn-cs"/>
            </a:rPr>
            <a:t>XML &amp; Flat file Processing</a:t>
          </a:r>
        </a:p>
      </dgm:t>
    </dgm:pt>
    <dgm:pt modelId="{F46E4B33-1936-4C29-9178-F6CEFAAD0EFA}" type="parTrans" cxnId="{BD8221AE-7913-4A58-B589-52FE1457A4C6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FEE073AE-E904-44EC-B578-849F15668FB0}" type="sibTrans" cxnId="{BD8221AE-7913-4A58-B589-52FE1457A4C6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E1ECA053-60D6-4273-B05C-3DD94B25A218}">
      <dgm:prSet phldrT="[Text]" custT="1"/>
      <dgm:spPr>
        <a:xfrm rot="5400000">
          <a:off x="4228916" y="201063"/>
          <a:ext cx="1395465" cy="4636846"/>
        </a:xfrm>
        <a:prstGeom prst="round2SameRect">
          <a:avLst/>
        </a:prstGeom>
        <a:solidFill>
          <a:srgbClr val="ED7D31">
            <a:tint val="40000"/>
            <a:alpha val="90000"/>
            <a:hueOff val="-424613"/>
            <a:satOff val="-37673"/>
            <a:lumOff val="-385"/>
            <a:alphaOff val="0"/>
          </a:srgbClr>
        </a:solidFill>
        <a:ln w="6350" cap="flat" cmpd="sng" algn="ctr">
          <a:solidFill>
            <a:srgbClr val="ED7D31">
              <a:tint val="40000"/>
              <a:alpha val="90000"/>
              <a:hueOff val="-424613"/>
              <a:satOff val="-37673"/>
              <a:lumOff val="-385"/>
              <a:alphaOff val="0"/>
            </a:srgbClr>
          </a:solidFill>
          <a:prstDash val="solid"/>
          <a:miter lim="800000"/>
        </a:ln>
        <a:effectLst/>
      </dgm:spPr>
      <dgm:t>
        <a:bodyPr anchor="ctr"/>
        <a:lstStyle/>
        <a:p>
          <a:pPr>
            <a:buChar char="•"/>
          </a:pPr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Portal and API based TPM</a:t>
          </a:r>
        </a:p>
      </dgm:t>
    </dgm:pt>
    <dgm:pt modelId="{0BE16996-1679-463F-9CD5-6B14807BE340}" type="parTrans" cxnId="{2EAC4C54-1778-4CD6-9900-80894FBA873A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F8D40CA4-12E4-492C-8411-C845E29BC923}" type="sibTrans" cxnId="{2EAC4C54-1778-4CD6-9900-80894FBA873A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A6677667-E06A-4209-BCED-0BE73386E2A3}">
      <dgm:prSet phldrT="[Text]" custT="1"/>
      <dgm:spPr>
        <a:xfrm rot="5400000">
          <a:off x="4228916" y="201063"/>
          <a:ext cx="1395465" cy="4636846"/>
        </a:xfrm>
        <a:prstGeom prst="round2SameRect">
          <a:avLst/>
        </a:prstGeom>
        <a:solidFill>
          <a:srgbClr val="ED7D31">
            <a:tint val="40000"/>
            <a:alpha val="90000"/>
            <a:hueOff val="-424613"/>
            <a:satOff val="-37673"/>
            <a:lumOff val="-385"/>
            <a:alphaOff val="0"/>
          </a:srgbClr>
        </a:solidFill>
        <a:ln w="6350" cap="flat" cmpd="sng" algn="ctr">
          <a:solidFill>
            <a:srgbClr val="ED7D31">
              <a:tint val="40000"/>
              <a:alpha val="90000"/>
              <a:hueOff val="-424613"/>
              <a:satOff val="-37673"/>
              <a:lumOff val="-385"/>
              <a:alphaOff val="0"/>
            </a:srgbClr>
          </a:solidFill>
          <a:prstDash val="solid"/>
          <a:miter lim="800000"/>
        </a:ln>
        <a:effectLst/>
      </dgm:spPr>
      <dgm:t>
        <a:bodyPr anchor="ctr"/>
        <a:lstStyle/>
        <a:p>
          <a:pPr>
            <a:buChar char="•"/>
          </a:pPr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X12 Encode and Decode</a:t>
          </a:r>
        </a:p>
      </dgm:t>
    </dgm:pt>
    <dgm:pt modelId="{1AA0C291-66F1-492E-BF16-163D7899DCD2}" type="parTrans" cxnId="{3A6207EF-D5E4-45DB-991B-33F78C2CB8D1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B964331C-28BF-4E29-BAF6-BF0BC416EDC8}" type="sibTrans" cxnId="{3A6207EF-D5E4-45DB-991B-33F78C2CB8D1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EA67BCBF-0A8D-4F58-8AB5-79A65538C2E8}">
      <dgm:prSet phldrT="[Text]" custT="1"/>
      <dgm:spPr>
        <a:xfrm rot="5400000">
          <a:off x="4179790" y="-1504018"/>
          <a:ext cx="1493716" cy="4636846"/>
        </a:xfrm>
        <a:prstGeom prst="round2SameRect">
          <a:avLst/>
        </a:prstGeom>
        <a:solidFill>
          <a:srgbClr val="ED7D31">
            <a:tint val="40000"/>
            <a:alpha val="90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ED7D31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anchor="ctr"/>
        <a:lstStyle/>
        <a:p>
          <a:pPr>
            <a:buChar char="•"/>
          </a:pPr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XML Validation</a:t>
          </a:r>
        </a:p>
      </dgm:t>
    </dgm:pt>
    <dgm:pt modelId="{0911EA04-839F-45EB-87AB-334FDBE6EF71}" type="parTrans" cxnId="{4961FD01-F701-4C71-829A-FDA6C49DA2CF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FD1CE987-30FA-47C5-A6B4-6234F4B9B559}" type="sibTrans" cxnId="{4961FD01-F701-4C71-829A-FDA6C49DA2CF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75504999-AC53-4C70-8351-FED1517960B3}">
      <dgm:prSet phldrT="[Text]" custT="1"/>
      <dgm:spPr>
        <a:xfrm rot="5400000">
          <a:off x="4179790" y="-1504018"/>
          <a:ext cx="1493716" cy="4636846"/>
        </a:xfrm>
        <a:prstGeom prst="round2SameRect">
          <a:avLst/>
        </a:prstGeom>
        <a:solidFill>
          <a:srgbClr val="ED7D31">
            <a:tint val="40000"/>
            <a:alpha val="90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ED7D31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anchor="ctr"/>
        <a:lstStyle/>
        <a:p>
          <a:pPr>
            <a:buChar char="•"/>
          </a:pPr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XSLT Transformation</a:t>
          </a:r>
        </a:p>
      </dgm:t>
    </dgm:pt>
    <dgm:pt modelId="{39E43B86-FDD4-4FD7-8C74-D396F80CD70F}" type="parTrans" cxnId="{2D76DF76-42D6-4FBE-9AAE-5D0ADC3878B1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00DEF6FE-A4E0-48D7-BE0F-C953BE56C176}" type="sibTrans" cxnId="{2D76DF76-42D6-4FBE-9AAE-5D0ADC3878B1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6FEB242A-C75A-4D39-852C-B36BA21A1CC5}">
      <dgm:prSet phldrT="[Text]" custT="1"/>
      <dgm:spPr>
        <a:xfrm rot="5400000">
          <a:off x="4179790" y="-1504018"/>
          <a:ext cx="1493716" cy="4636846"/>
        </a:xfrm>
        <a:prstGeom prst="round2SameRect">
          <a:avLst/>
        </a:prstGeom>
        <a:solidFill>
          <a:srgbClr val="ED7D31">
            <a:tint val="40000"/>
            <a:alpha val="90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ED7D31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anchor="ctr"/>
        <a:lstStyle/>
        <a:p>
          <a:pPr>
            <a:buChar char="•"/>
          </a:pPr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Convert flat files e.g. CSV to and from XML and convert between JSON and XML</a:t>
          </a:r>
        </a:p>
      </dgm:t>
    </dgm:pt>
    <dgm:pt modelId="{26E7F76F-F56F-4B76-AF27-15C3008BC735}" type="parTrans" cxnId="{C26D4B9B-D097-4F1C-BDA7-E4E65FCEC8C8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F1887786-4103-4421-AD2C-A4EA294DEE51}" type="sibTrans" cxnId="{C26D4B9B-D097-4F1C-BDA7-E4E65FCEC8C8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C0CDAE5A-2ED4-4C96-9C28-BE9F719E0CE0}">
      <dgm:prSet phldrT="[Text]" custT="1"/>
      <dgm:spPr>
        <a:xfrm rot="5400000">
          <a:off x="4228916" y="201063"/>
          <a:ext cx="1395465" cy="4636846"/>
        </a:xfrm>
        <a:prstGeom prst="round2SameRect">
          <a:avLst/>
        </a:prstGeom>
        <a:solidFill>
          <a:srgbClr val="ED7D31">
            <a:tint val="40000"/>
            <a:alpha val="90000"/>
            <a:hueOff val="-424613"/>
            <a:satOff val="-37673"/>
            <a:lumOff val="-385"/>
            <a:alphaOff val="0"/>
          </a:srgbClr>
        </a:solidFill>
        <a:ln w="6350" cap="flat" cmpd="sng" algn="ctr">
          <a:solidFill>
            <a:srgbClr val="ED7D31">
              <a:tint val="40000"/>
              <a:alpha val="90000"/>
              <a:hueOff val="-424613"/>
              <a:satOff val="-37673"/>
              <a:lumOff val="-385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EDIFACT Encode and Decode</a:t>
          </a:r>
        </a:p>
      </dgm:t>
    </dgm:pt>
    <dgm:pt modelId="{DCF6B994-DDA3-4006-8C0C-78A5E214E685}" type="parTrans" cxnId="{C5929855-D799-459A-8BD4-78DC6191B2CA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EEE93052-5303-4D7F-91EA-4FDFB7551723}" type="sibTrans" cxnId="{C5929855-D799-459A-8BD4-78DC6191B2CA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B755D63A-33E6-479A-ACD8-ECFE8DBCE22F}">
      <dgm:prSet phldrT="[Text]" custT="1"/>
      <dgm:spPr>
        <a:xfrm rot="5400000">
          <a:off x="4228494" y="1906145"/>
          <a:ext cx="1396309" cy="4636846"/>
        </a:xfrm>
        <a:prstGeom prst="round2SameRect">
          <a:avLst/>
        </a:prstGeom>
        <a:solidFill>
          <a:srgbClr val="ED7D31">
            <a:tint val="40000"/>
            <a:alpha val="90000"/>
            <a:hueOff val="-849226"/>
            <a:satOff val="-75346"/>
            <a:lumOff val="-769"/>
            <a:alphaOff val="0"/>
          </a:srgbClr>
        </a:solidFill>
        <a:ln w="6350" cap="flat" cmpd="sng" algn="ctr">
          <a:solidFill>
            <a:srgbClr val="ED7D31">
              <a:tint val="40000"/>
              <a:alpha val="90000"/>
              <a:hueOff val="-849226"/>
              <a:satOff val="-75346"/>
              <a:lumOff val="-769"/>
              <a:alphaOff val="0"/>
            </a:srgbClr>
          </a:solidFill>
          <a:prstDash val="solid"/>
          <a:miter lim="800000"/>
        </a:ln>
        <a:effectLst/>
      </dgm:spPr>
      <dgm:t>
        <a:bodyPr anchor="ctr"/>
        <a:lstStyle/>
        <a:p>
          <a:pPr>
            <a:buChar char="•"/>
          </a:pPr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Integration Account entity look up</a:t>
          </a:r>
        </a:p>
      </dgm:t>
    </dgm:pt>
    <dgm:pt modelId="{957CB4CF-56F6-4C57-B6CB-66CC5F8743EA}" type="parTrans" cxnId="{645D63A2-276C-4DA6-A971-374B564BDB10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68418ABE-FE97-42DC-AB5E-FDFA33E2F3D3}" type="sibTrans" cxnId="{645D63A2-276C-4DA6-A971-374B564BDB10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92878912-A8CC-45C1-B304-E1CD06B87BDC}">
      <dgm:prSet phldrT="[Text]" custT="1"/>
      <dgm:spPr>
        <a:xfrm rot="5400000">
          <a:off x="4228494" y="1906145"/>
          <a:ext cx="1396309" cy="4636846"/>
        </a:xfrm>
        <a:prstGeom prst="round2SameRect">
          <a:avLst/>
        </a:prstGeom>
        <a:solidFill>
          <a:srgbClr val="ED7D31">
            <a:tint val="40000"/>
            <a:alpha val="90000"/>
            <a:hueOff val="-849226"/>
            <a:satOff val="-75346"/>
            <a:lumOff val="-769"/>
            <a:alphaOff val="0"/>
          </a:srgbClr>
        </a:solidFill>
        <a:ln w="6350" cap="flat" cmpd="sng" algn="ctr">
          <a:solidFill>
            <a:srgbClr val="ED7D31">
              <a:tint val="40000"/>
              <a:alpha val="90000"/>
              <a:hueOff val="-849226"/>
              <a:satOff val="-75346"/>
              <a:lumOff val="-769"/>
              <a:alphaOff val="0"/>
            </a:srgbClr>
          </a:solidFill>
          <a:prstDash val="solid"/>
          <a:miter lim="800000"/>
        </a:ln>
        <a:effectLst/>
      </dgm:spPr>
      <dgm:t>
        <a:bodyPr anchor="ctr"/>
        <a:lstStyle/>
        <a:p>
          <a:pPr>
            <a:buChar char="•"/>
          </a:pPr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Partner resolution</a:t>
          </a:r>
        </a:p>
      </dgm:t>
    </dgm:pt>
    <dgm:pt modelId="{AC4EF53E-1EBC-41A9-94F4-A2E1CFC69D4C}" type="parTrans" cxnId="{4B699100-3820-4AFE-AD7B-8A4C24161911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B03C0B83-E34E-4159-AE53-79466CA1C835}" type="sibTrans" cxnId="{4B699100-3820-4AFE-AD7B-8A4C24161911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A115DA29-D12D-4D26-851B-8D3604920DDC}">
      <dgm:prSet phldrT="[Text]" custT="1"/>
      <dgm:spPr>
        <a:xfrm rot="5400000">
          <a:off x="4179790" y="-1504018"/>
          <a:ext cx="1493716" cy="4636846"/>
        </a:xfrm>
        <a:prstGeom prst="round2SameRect">
          <a:avLst/>
        </a:prstGeom>
        <a:solidFill>
          <a:srgbClr val="ED7D31">
            <a:tint val="40000"/>
            <a:alpha val="90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ED7D31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anchor="ctr"/>
        <a:lstStyle/>
        <a:p>
          <a:pPr>
            <a:buChar char="•"/>
          </a:pPr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XPath support</a:t>
          </a:r>
        </a:p>
      </dgm:t>
    </dgm:pt>
    <dgm:pt modelId="{55E5CC7C-60E1-4AA1-8B40-72B91800562C}" type="parTrans" cxnId="{D06BADB2-B4FB-47C9-A931-7B9DECC7FD8A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CD8203D6-82FE-4F1A-950A-6457635520DE}" type="sibTrans" cxnId="{D06BADB2-B4FB-47C9-A931-7B9DECC7FD8A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C95A5D58-53B7-4DC8-9468-CBE0ED148DE9}">
      <dgm:prSet phldrT="[Text]" custT="1"/>
      <dgm:spPr>
        <a:xfrm rot="5400000">
          <a:off x="4228916" y="201063"/>
          <a:ext cx="1395465" cy="4636846"/>
        </a:xfrm>
        <a:prstGeom prst="round2SameRect">
          <a:avLst/>
        </a:prstGeom>
        <a:solidFill>
          <a:srgbClr val="ED7D31">
            <a:tint val="40000"/>
            <a:alpha val="90000"/>
            <a:hueOff val="-424613"/>
            <a:satOff val="-37673"/>
            <a:lumOff val="-385"/>
            <a:alphaOff val="0"/>
          </a:srgbClr>
        </a:solidFill>
        <a:ln w="6350" cap="flat" cmpd="sng" algn="ctr">
          <a:solidFill>
            <a:srgbClr val="ED7D31">
              <a:tint val="40000"/>
              <a:alpha val="90000"/>
              <a:hueOff val="-424613"/>
              <a:satOff val="-37673"/>
              <a:lumOff val="-385"/>
              <a:alphaOff val="0"/>
            </a:srgbClr>
          </a:solidFill>
          <a:prstDash val="solid"/>
          <a:miter lim="800000"/>
        </a:ln>
        <a:effectLst/>
      </dgm:spPr>
      <dgm:t>
        <a:bodyPr anchor="ctr"/>
        <a:lstStyle/>
        <a:p>
          <a:pPr>
            <a:buChar char="•"/>
          </a:pPr>
          <a:r>
            <a:rPr lang="en-US" sz="16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AS2 Encode and Decode</a:t>
          </a:r>
        </a:p>
      </dgm:t>
    </dgm:pt>
    <dgm:pt modelId="{8D55D6BA-5F92-4899-BA61-EA2F4E3564D9}" type="parTrans" cxnId="{5C8AD20F-15F9-48C7-818A-92FF87B3F25C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A1C3348E-3E2D-4038-85BE-85738BCAF314}" type="sibTrans" cxnId="{5C8AD20F-15F9-48C7-818A-92FF87B3F25C}">
      <dgm:prSet/>
      <dgm:spPr/>
      <dgm:t>
        <a:bodyPr/>
        <a:lstStyle/>
        <a:p>
          <a:endParaRPr lang="en-US" sz="1600">
            <a:latin typeface="+mj-lt"/>
          </a:endParaRPr>
        </a:p>
      </dgm:t>
    </dgm:pt>
    <dgm:pt modelId="{B430315C-E43F-46DD-BA82-E5D3DC7B6C56}" type="pres">
      <dgm:prSet presAssocID="{0F2B6514-68EB-42F6-B098-52A33F141489}" presName="Name0" presStyleCnt="0">
        <dgm:presLayoutVars>
          <dgm:dir/>
          <dgm:animLvl val="lvl"/>
          <dgm:resizeHandles val="exact"/>
        </dgm:presLayoutVars>
      </dgm:prSet>
      <dgm:spPr/>
    </dgm:pt>
    <dgm:pt modelId="{4B1620C2-6CB7-4503-B4EF-7B4CDE310FB2}" type="pres">
      <dgm:prSet presAssocID="{3394AAAE-66F9-4C9C-8856-33CB2FB6849F}" presName="linNode" presStyleCnt="0"/>
      <dgm:spPr/>
    </dgm:pt>
    <dgm:pt modelId="{AB891801-6EE9-4726-B2C6-587CF11952B2}" type="pres">
      <dgm:prSet presAssocID="{3394AAAE-66F9-4C9C-8856-33CB2FB6849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4B8B21E-DF1C-4297-8CD9-2C527A39F9F9}" type="pres">
      <dgm:prSet presAssocID="{3394AAAE-66F9-4C9C-8856-33CB2FB6849F}" presName="descendantText" presStyleLbl="alignAccFollowNode1" presStyleIdx="0" presStyleCnt="3" custScaleY="114980">
        <dgm:presLayoutVars>
          <dgm:bulletEnabled val="1"/>
        </dgm:presLayoutVars>
      </dgm:prSet>
      <dgm:spPr/>
    </dgm:pt>
    <dgm:pt modelId="{ABEAA7D3-AE00-4A42-8788-0AFD9328CA1C}" type="pres">
      <dgm:prSet presAssocID="{FEE073AE-E904-44EC-B578-849F15668FB0}" presName="sp" presStyleCnt="0"/>
      <dgm:spPr/>
    </dgm:pt>
    <dgm:pt modelId="{E0378ACC-A193-4B32-8BAA-6DDD714FFF0D}" type="pres">
      <dgm:prSet presAssocID="{B2DBE072-2020-40E1-871B-6C5E84C9D4B2}" presName="linNode" presStyleCnt="0"/>
      <dgm:spPr/>
    </dgm:pt>
    <dgm:pt modelId="{2BD5D3D0-68A3-4D1F-BAC6-8A4F20FBCC10}" type="pres">
      <dgm:prSet presAssocID="{B2DBE072-2020-40E1-871B-6C5E84C9D4B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1F200174-B38F-47C6-A122-896836474252}" type="pres">
      <dgm:prSet presAssocID="{B2DBE072-2020-40E1-871B-6C5E84C9D4B2}" presName="descendantText" presStyleLbl="alignAccFollowNode1" presStyleIdx="1" presStyleCnt="3" custScaleY="107417">
        <dgm:presLayoutVars>
          <dgm:bulletEnabled val="1"/>
        </dgm:presLayoutVars>
      </dgm:prSet>
      <dgm:spPr/>
    </dgm:pt>
    <dgm:pt modelId="{9B4E9ABA-AAD2-49C8-9974-A8B40DEDC4EB}" type="pres">
      <dgm:prSet presAssocID="{684F119E-BE64-4868-A5E7-734BB4BCF213}" presName="sp" presStyleCnt="0"/>
      <dgm:spPr/>
    </dgm:pt>
    <dgm:pt modelId="{AAD011F3-0FF7-42AB-B3E3-44C4BAF6461F}" type="pres">
      <dgm:prSet presAssocID="{8830D389-8AD4-4AFE-9BBE-BBCDCB1A5B0B}" presName="linNode" presStyleCnt="0"/>
      <dgm:spPr/>
    </dgm:pt>
    <dgm:pt modelId="{2AD7639E-1057-46F9-8734-FF7D6B05E334}" type="pres">
      <dgm:prSet presAssocID="{8830D389-8AD4-4AFE-9BBE-BBCDCB1A5B0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58179084-F598-4D2A-B4BB-89938312C681}" type="pres">
      <dgm:prSet presAssocID="{8830D389-8AD4-4AFE-9BBE-BBCDCB1A5B0B}" presName="descendantText" presStyleLbl="alignAccFollowNode1" presStyleIdx="2" presStyleCnt="3" custScaleY="107482">
        <dgm:presLayoutVars>
          <dgm:bulletEnabled val="1"/>
        </dgm:presLayoutVars>
      </dgm:prSet>
      <dgm:spPr/>
    </dgm:pt>
  </dgm:ptLst>
  <dgm:cxnLst>
    <dgm:cxn modelId="{4B699100-3820-4AFE-AD7B-8A4C24161911}" srcId="{8830D389-8AD4-4AFE-9BBE-BBCDCB1A5B0B}" destId="{92878912-A8CC-45C1-B304-E1CD06B87BDC}" srcOrd="2" destOrd="0" parTransId="{AC4EF53E-1EBC-41A9-94F4-A2E1CFC69D4C}" sibTransId="{B03C0B83-E34E-4159-AE53-79466CA1C835}"/>
    <dgm:cxn modelId="{4961FD01-F701-4C71-829A-FDA6C49DA2CF}" srcId="{3394AAAE-66F9-4C9C-8856-33CB2FB6849F}" destId="{EA67BCBF-0A8D-4F58-8AB5-79A65538C2E8}" srcOrd="0" destOrd="0" parTransId="{0911EA04-839F-45EB-87AB-334FDBE6EF71}" sibTransId="{FD1CE987-30FA-47C5-A6B4-6234F4B9B559}"/>
    <dgm:cxn modelId="{DC79B10A-CDAA-4F20-B494-A5D1C5DEE3E3}" type="presOf" srcId="{8830D389-8AD4-4AFE-9BBE-BBCDCB1A5B0B}" destId="{2AD7639E-1057-46F9-8734-FF7D6B05E334}" srcOrd="0" destOrd="0" presId="urn:microsoft.com/office/officeart/2005/8/layout/vList5"/>
    <dgm:cxn modelId="{A0C7CA0D-F5CF-412C-9D60-6846A8ED89C0}" type="presOf" srcId="{B755D63A-33E6-479A-ACD8-ECFE8DBCE22F}" destId="{58179084-F598-4D2A-B4BB-89938312C681}" srcOrd="0" destOrd="0" presId="urn:microsoft.com/office/officeart/2005/8/layout/vList5"/>
    <dgm:cxn modelId="{2ABD440F-3E6A-4188-B937-08F912934B99}" type="presOf" srcId="{E1ECA053-60D6-4273-B05C-3DD94B25A218}" destId="{1F200174-B38F-47C6-A122-896836474252}" srcOrd="0" destOrd="0" presId="urn:microsoft.com/office/officeart/2005/8/layout/vList5"/>
    <dgm:cxn modelId="{5C8AD20F-15F9-48C7-818A-92FF87B3F25C}" srcId="{B2DBE072-2020-40E1-871B-6C5E84C9D4B2}" destId="{C95A5D58-53B7-4DC8-9468-CBE0ED148DE9}" srcOrd="1" destOrd="0" parTransId="{8D55D6BA-5F92-4899-BA61-EA2F4E3564D9}" sibTransId="{A1C3348E-3E2D-4038-85BE-85738BCAF314}"/>
    <dgm:cxn modelId="{13B8B732-7E56-40DE-B5CC-7078A7271606}" type="presOf" srcId="{C0CDAE5A-2ED4-4C96-9C28-BE9F719E0CE0}" destId="{1F200174-B38F-47C6-A122-896836474252}" srcOrd="0" destOrd="3" presId="urn:microsoft.com/office/officeart/2005/8/layout/vList5"/>
    <dgm:cxn modelId="{15561636-230D-4ABB-BE13-536026B0E3E8}" srcId="{0F2B6514-68EB-42F6-B098-52A33F141489}" destId="{B2DBE072-2020-40E1-871B-6C5E84C9D4B2}" srcOrd="1" destOrd="0" parTransId="{9481DFE4-B4A9-4412-B186-E0DCE4B9723A}" sibTransId="{684F119E-BE64-4868-A5E7-734BB4BCF213}"/>
    <dgm:cxn modelId="{0A15513E-9D49-431B-A1AD-557BF624FE15}" type="presOf" srcId="{92878912-A8CC-45C1-B304-E1CD06B87BDC}" destId="{58179084-F598-4D2A-B4BB-89938312C681}" srcOrd="0" destOrd="2" presId="urn:microsoft.com/office/officeart/2005/8/layout/vList5"/>
    <dgm:cxn modelId="{C055123F-0918-46E4-BE2A-990166739D5F}" type="presOf" srcId="{0F2B6514-68EB-42F6-B098-52A33F141489}" destId="{B430315C-E43F-46DD-BA82-E5D3DC7B6C56}" srcOrd="0" destOrd="0" presId="urn:microsoft.com/office/officeart/2005/8/layout/vList5"/>
    <dgm:cxn modelId="{F0C8255E-D64D-44B4-B4F4-27F2F493A7EF}" type="presOf" srcId="{A6677667-E06A-4209-BCED-0BE73386E2A3}" destId="{1F200174-B38F-47C6-A122-896836474252}" srcOrd="0" destOrd="2" presId="urn:microsoft.com/office/officeart/2005/8/layout/vList5"/>
    <dgm:cxn modelId="{88E67F6A-416C-462B-89AD-A54CB72448F5}" type="presOf" srcId="{B2DBE072-2020-40E1-871B-6C5E84C9D4B2}" destId="{2BD5D3D0-68A3-4D1F-BAC6-8A4F20FBCC10}" srcOrd="0" destOrd="0" presId="urn:microsoft.com/office/officeart/2005/8/layout/vList5"/>
    <dgm:cxn modelId="{16CF4E50-2B19-41C4-9DFA-1E54C2E64CF3}" type="presOf" srcId="{EA67BCBF-0A8D-4F58-8AB5-79A65538C2E8}" destId="{14B8B21E-DF1C-4297-8CD9-2C527A39F9F9}" srcOrd="0" destOrd="0" presId="urn:microsoft.com/office/officeart/2005/8/layout/vList5"/>
    <dgm:cxn modelId="{2EAC4C54-1778-4CD6-9900-80894FBA873A}" srcId="{B2DBE072-2020-40E1-871B-6C5E84C9D4B2}" destId="{E1ECA053-60D6-4273-B05C-3DD94B25A218}" srcOrd="0" destOrd="0" parTransId="{0BE16996-1679-463F-9CD5-6B14807BE340}" sibTransId="{F8D40CA4-12E4-492C-8411-C845E29BC923}"/>
    <dgm:cxn modelId="{C5929855-D799-459A-8BD4-78DC6191B2CA}" srcId="{B2DBE072-2020-40E1-871B-6C5E84C9D4B2}" destId="{C0CDAE5A-2ED4-4C96-9C28-BE9F719E0CE0}" srcOrd="3" destOrd="0" parTransId="{DCF6B994-DDA3-4006-8C0C-78A5E214E685}" sibTransId="{EEE93052-5303-4D7F-91EA-4FDFB7551723}"/>
    <dgm:cxn modelId="{2D76DF76-42D6-4FBE-9AAE-5D0ADC3878B1}" srcId="{3394AAAE-66F9-4C9C-8856-33CB2FB6849F}" destId="{75504999-AC53-4C70-8351-FED1517960B3}" srcOrd="1" destOrd="0" parTransId="{39E43B86-FDD4-4FD7-8C74-D396F80CD70F}" sibTransId="{00DEF6FE-A4E0-48D7-BE0F-C953BE56C176}"/>
    <dgm:cxn modelId="{C5F67D7A-52F2-47B7-9AD4-E5F8D28B1039}" type="presOf" srcId="{A115DA29-D12D-4D26-851B-8D3604920DDC}" destId="{14B8B21E-DF1C-4297-8CD9-2C527A39F9F9}" srcOrd="0" destOrd="3" presId="urn:microsoft.com/office/officeart/2005/8/layout/vList5"/>
    <dgm:cxn modelId="{DC174D8F-6F44-479F-BC37-079C5EAABB2A}" srcId="{0F2B6514-68EB-42F6-B098-52A33F141489}" destId="{8830D389-8AD4-4AFE-9BBE-BBCDCB1A5B0B}" srcOrd="2" destOrd="0" parTransId="{4B5001D1-8EA1-406D-822F-630B1CB9B274}" sibTransId="{D8B89513-F452-4E21-942D-DBB773BFAA6E}"/>
    <dgm:cxn modelId="{DECC5290-0573-4870-882C-E3E68E6497C6}" type="presOf" srcId="{C2818F5F-A652-46B9-819D-96D3D6826612}" destId="{58179084-F598-4D2A-B4BB-89938312C681}" srcOrd="0" destOrd="1" presId="urn:microsoft.com/office/officeart/2005/8/layout/vList5"/>
    <dgm:cxn modelId="{C26D4B9B-D097-4F1C-BDA7-E4E65FCEC8C8}" srcId="{3394AAAE-66F9-4C9C-8856-33CB2FB6849F}" destId="{6FEB242A-C75A-4D39-852C-B36BA21A1CC5}" srcOrd="2" destOrd="0" parTransId="{26E7F76F-F56F-4B76-AF27-15C3008BC735}" sibTransId="{F1887786-4103-4421-AD2C-A4EA294DEE51}"/>
    <dgm:cxn modelId="{645D63A2-276C-4DA6-A971-374B564BDB10}" srcId="{8830D389-8AD4-4AFE-9BBE-BBCDCB1A5B0B}" destId="{B755D63A-33E6-479A-ACD8-ECFE8DBCE22F}" srcOrd="0" destOrd="0" parTransId="{957CB4CF-56F6-4C57-B6CB-66CC5F8743EA}" sibTransId="{68418ABE-FE97-42DC-AB5E-FDFA33E2F3D3}"/>
    <dgm:cxn modelId="{BD8221AE-7913-4A58-B589-52FE1457A4C6}" srcId="{0F2B6514-68EB-42F6-B098-52A33F141489}" destId="{3394AAAE-66F9-4C9C-8856-33CB2FB6849F}" srcOrd="0" destOrd="0" parTransId="{F46E4B33-1936-4C29-9178-F6CEFAAD0EFA}" sibTransId="{FEE073AE-E904-44EC-B578-849F15668FB0}"/>
    <dgm:cxn modelId="{D06BADB2-B4FB-47C9-A931-7B9DECC7FD8A}" srcId="{3394AAAE-66F9-4C9C-8856-33CB2FB6849F}" destId="{A115DA29-D12D-4D26-851B-8D3604920DDC}" srcOrd="3" destOrd="0" parTransId="{55E5CC7C-60E1-4AA1-8B40-72B91800562C}" sibTransId="{CD8203D6-82FE-4F1A-950A-6457635520DE}"/>
    <dgm:cxn modelId="{45F557BC-24F9-43C8-9902-34A892F4C89A}" type="presOf" srcId="{75504999-AC53-4C70-8351-FED1517960B3}" destId="{14B8B21E-DF1C-4297-8CD9-2C527A39F9F9}" srcOrd="0" destOrd="1" presId="urn:microsoft.com/office/officeart/2005/8/layout/vList5"/>
    <dgm:cxn modelId="{3D3665C0-1EA8-45AE-A143-B048565A1B76}" type="presOf" srcId="{3394AAAE-66F9-4C9C-8856-33CB2FB6849F}" destId="{AB891801-6EE9-4726-B2C6-587CF11952B2}" srcOrd="0" destOrd="0" presId="urn:microsoft.com/office/officeart/2005/8/layout/vList5"/>
    <dgm:cxn modelId="{049752D6-2CB9-4A30-991A-2B81DD6DD0D0}" type="presOf" srcId="{6FEB242A-C75A-4D39-852C-B36BA21A1CC5}" destId="{14B8B21E-DF1C-4297-8CD9-2C527A39F9F9}" srcOrd="0" destOrd="2" presId="urn:microsoft.com/office/officeart/2005/8/layout/vList5"/>
    <dgm:cxn modelId="{1E8D55E6-3A21-41CE-B4B2-84FF852F5280}" type="presOf" srcId="{C95A5D58-53B7-4DC8-9468-CBE0ED148DE9}" destId="{1F200174-B38F-47C6-A122-896836474252}" srcOrd="0" destOrd="1" presId="urn:microsoft.com/office/officeart/2005/8/layout/vList5"/>
    <dgm:cxn modelId="{3A6207EF-D5E4-45DB-991B-33F78C2CB8D1}" srcId="{B2DBE072-2020-40E1-871B-6C5E84C9D4B2}" destId="{A6677667-E06A-4209-BCED-0BE73386E2A3}" srcOrd="2" destOrd="0" parTransId="{1AA0C291-66F1-492E-BF16-163D7899DCD2}" sibTransId="{B964331C-28BF-4E29-BAF6-BF0BC416EDC8}"/>
    <dgm:cxn modelId="{153D6FF4-4A64-4125-B6CA-E4D4C64BC719}" srcId="{8830D389-8AD4-4AFE-9BBE-BBCDCB1A5B0B}" destId="{C2818F5F-A652-46B9-819D-96D3D6826612}" srcOrd="1" destOrd="0" parTransId="{248AABAD-70BB-4552-A713-6F560C5BB90F}" sibTransId="{6CB24D43-DEFB-439A-B295-E4031D609C36}"/>
    <dgm:cxn modelId="{3C7A653B-29F0-40B1-834F-A43E8254F837}" type="presParOf" srcId="{B430315C-E43F-46DD-BA82-E5D3DC7B6C56}" destId="{4B1620C2-6CB7-4503-B4EF-7B4CDE310FB2}" srcOrd="0" destOrd="0" presId="urn:microsoft.com/office/officeart/2005/8/layout/vList5"/>
    <dgm:cxn modelId="{8EED9BB5-E8DB-49F7-A91F-D85D564440E4}" type="presParOf" srcId="{4B1620C2-6CB7-4503-B4EF-7B4CDE310FB2}" destId="{AB891801-6EE9-4726-B2C6-587CF11952B2}" srcOrd="0" destOrd="0" presId="urn:microsoft.com/office/officeart/2005/8/layout/vList5"/>
    <dgm:cxn modelId="{BCF56517-31E7-4CDD-B09F-1ECB58B5A795}" type="presParOf" srcId="{4B1620C2-6CB7-4503-B4EF-7B4CDE310FB2}" destId="{14B8B21E-DF1C-4297-8CD9-2C527A39F9F9}" srcOrd="1" destOrd="0" presId="urn:microsoft.com/office/officeart/2005/8/layout/vList5"/>
    <dgm:cxn modelId="{CE0E0365-01B2-49AE-8299-8B91F493906C}" type="presParOf" srcId="{B430315C-E43F-46DD-BA82-E5D3DC7B6C56}" destId="{ABEAA7D3-AE00-4A42-8788-0AFD9328CA1C}" srcOrd="1" destOrd="0" presId="urn:microsoft.com/office/officeart/2005/8/layout/vList5"/>
    <dgm:cxn modelId="{ADE60277-576A-4420-B115-A4A483C3B604}" type="presParOf" srcId="{B430315C-E43F-46DD-BA82-E5D3DC7B6C56}" destId="{E0378ACC-A193-4B32-8BAA-6DDD714FFF0D}" srcOrd="2" destOrd="0" presId="urn:microsoft.com/office/officeart/2005/8/layout/vList5"/>
    <dgm:cxn modelId="{616E5A1C-A635-4161-9215-11EC78AFFD0E}" type="presParOf" srcId="{E0378ACC-A193-4B32-8BAA-6DDD714FFF0D}" destId="{2BD5D3D0-68A3-4D1F-BAC6-8A4F20FBCC10}" srcOrd="0" destOrd="0" presId="urn:microsoft.com/office/officeart/2005/8/layout/vList5"/>
    <dgm:cxn modelId="{F66442A4-278A-41C1-89C8-783800D3C316}" type="presParOf" srcId="{E0378ACC-A193-4B32-8BAA-6DDD714FFF0D}" destId="{1F200174-B38F-47C6-A122-896836474252}" srcOrd="1" destOrd="0" presId="urn:microsoft.com/office/officeart/2005/8/layout/vList5"/>
    <dgm:cxn modelId="{72DD7DCD-7E0C-4437-939D-F43FB7EF4484}" type="presParOf" srcId="{B430315C-E43F-46DD-BA82-E5D3DC7B6C56}" destId="{9B4E9ABA-AAD2-49C8-9974-A8B40DEDC4EB}" srcOrd="3" destOrd="0" presId="urn:microsoft.com/office/officeart/2005/8/layout/vList5"/>
    <dgm:cxn modelId="{1EBE3D10-692A-4907-A284-5A49DC6C1B9E}" type="presParOf" srcId="{B430315C-E43F-46DD-BA82-E5D3DC7B6C56}" destId="{AAD011F3-0FF7-42AB-B3E3-44C4BAF6461F}" srcOrd="4" destOrd="0" presId="urn:microsoft.com/office/officeart/2005/8/layout/vList5"/>
    <dgm:cxn modelId="{9F7D868B-EF6D-42C4-AAA8-5253ED940985}" type="presParOf" srcId="{AAD011F3-0FF7-42AB-B3E3-44C4BAF6461F}" destId="{2AD7639E-1057-46F9-8734-FF7D6B05E334}" srcOrd="0" destOrd="0" presId="urn:microsoft.com/office/officeart/2005/8/layout/vList5"/>
    <dgm:cxn modelId="{0B2486EC-3372-4F05-9688-4D983D518D00}" type="presParOf" srcId="{AAD011F3-0FF7-42AB-B3E3-44C4BAF6461F}" destId="{58179084-F598-4D2A-B4BB-89938312C68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B8B21E-DF1C-4297-8CD9-2C527A39F9F9}">
      <dsp:nvSpPr>
        <dsp:cNvPr id="0" name=""/>
        <dsp:cNvSpPr/>
      </dsp:nvSpPr>
      <dsp:spPr>
        <a:xfrm rot="5400000">
          <a:off x="4179790" y="-1504018"/>
          <a:ext cx="1493716" cy="4636846"/>
        </a:xfrm>
        <a:prstGeom prst="round2SameRect">
          <a:avLst/>
        </a:prstGeom>
        <a:solidFill>
          <a:srgbClr val="ED7D31">
            <a:tint val="40000"/>
            <a:alpha val="90000"/>
            <a:hueOff val="0"/>
            <a:satOff val="0"/>
            <a:lumOff val="0"/>
            <a:alphaOff val="0"/>
          </a:srgbClr>
        </a:solidFill>
        <a:ln w="6350" cap="flat" cmpd="sng" algn="ctr">
          <a:solidFill>
            <a:srgbClr val="ED7D31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XML Validation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XSLT Transformation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Convert flat files e.g. CSV to and from XML and convert between JSON and XML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XPath support</a:t>
          </a:r>
        </a:p>
      </dsp:txBody>
      <dsp:txXfrm rot="-5400000">
        <a:off x="2608226" y="140463"/>
        <a:ext cx="4563929" cy="1347882"/>
      </dsp:txXfrm>
    </dsp:sp>
    <dsp:sp modelId="{AB891801-6EE9-4726-B2C6-587CF11952B2}">
      <dsp:nvSpPr>
        <dsp:cNvPr id="0" name=""/>
        <dsp:cNvSpPr/>
      </dsp:nvSpPr>
      <dsp:spPr>
        <a:xfrm>
          <a:off x="0" y="2460"/>
          <a:ext cx="2608225" cy="1623887"/>
        </a:xfrm>
        <a:prstGeom prst="roundRect">
          <a:avLst/>
        </a:prstGeom>
        <a:gradFill rotWithShape="0">
          <a:gsLst>
            <a:gs pos="0">
              <a:srgbClr val="ED7D3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ED7D3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ED7D3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" lastClr="FFFFFF"/>
              </a:solidFill>
              <a:latin typeface="+mj-lt"/>
              <a:ea typeface="+mn-ea"/>
              <a:cs typeface="+mn-cs"/>
            </a:rPr>
            <a:t>XML &amp; Flat file Processing</a:t>
          </a:r>
        </a:p>
      </dsp:txBody>
      <dsp:txXfrm>
        <a:off x="79272" y="81732"/>
        <a:ext cx="2449681" cy="1465343"/>
      </dsp:txXfrm>
    </dsp:sp>
    <dsp:sp modelId="{1F200174-B38F-47C6-A122-896836474252}">
      <dsp:nvSpPr>
        <dsp:cNvPr id="0" name=""/>
        <dsp:cNvSpPr/>
      </dsp:nvSpPr>
      <dsp:spPr>
        <a:xfrm rot="5400000">
          <a:off x="4228916" y="201063"/>
          <a:ext cx="1395465" cy="4636846"/>
        </a:xfrm>
        <a:prstGeom prst="round2SameRect">
          <a:avLst/>
        </a:prstGeom>
        <a:solidFill>
          <a:srgbClr val="ED7D31">
            <a:tint val="40000"/>
            <a:alpha val="90000"/>
            <a:hueOff val="-424613"/>
            <a:satOff val="-37673"/>
            <a:lumOff val="-385"/>
            <a:alphaOff val="0"/>
          </a:srgbClr>
        </a:solidFill>
        <a:ln w="6350" cap="flat" cmpd="sng" algn="ctr">
          <a:solidFill>
            <a:srgbClr val="ED7D31">
              <a:tint val="40000"/>
              <a:alpha val="90000"/>
              <a:hueOff val="-424613"/>
              <a:satOff val="-37673"/>
              <a:lumOff val="-385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Portal and API based TPM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AS2 Encode and Decode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X12 Encode and Decode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EDIFACT Encode and Decode</a:t>
          </a:r>
        </a:p>
      </dsp:txBody>
      <dsp:txXfrm rot="-5400000">
        <a:off x="2608226" y="1889875"/>
        <a:ext cx="4568725" cy="1259223"/>
      </dsp:txXfrm>
    </dsp:sp>
    <dsp:sp modelId="{2BD5D3D0-68A3-4D1F-BAC6-8A4F20FBCC10}">
      <dsp:nvSpPr>
        <dsp:cNvPr id="0" name=""/>
        <dsp:cNvSpPr/>
      </dsp:nvSpPr>
      <dsp:spPr>
        <a:xfrm>
          <a:off x="0" y="1707542"/>
          <a:ext cx="2608225" cy="1623887"/>
        </a:xfrm>
        <a:prstGeom prst="roundRect">
          <a:avLst/>
        </a:prstGeom>
        <a:gradFill rotWithShape="0">
          <a:gsLst>
            <a:gs pos="0">
              <a:srgbClr val="ED7D31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rgbClr>
            </a:gs>
            <a:gs pos="50000">
              <a:srgbClr val="ED7D31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rgbClr>
            </a:gs>
            <a:gs pos="100000">
              <a:srgbClr val="ED7D31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" lastClr="FFFFFF"/>
              </a:solidFill>
              <a:latin typeface="+mj-lt"/>
              <a:ea typeface="+mn-ea"/>
              <a:cs typeface="+mn-cs"/>
            </a:rPr>
            <a:t>EDI</a:t>
          </a:r>
        </a:p>
      </dsp:txBody>
      <dsp:txXfrm>
        <a:off x="79272" y="1786814"/>
        <a:ext cx="2449681" cy="1465343"/>
      </dsp:txXfrm>
    </dsp:sp>
    <dsp:sp modelId="{58179084-F598-4D2A-B4BB-89938312C681}">
      <dsp:nvSpPr>
        <dsp:cNvPr id="0" name=""/>
        <dsp:cNvSpPr/>
      </dsp:nvSpPr>
      <dsp:spPr>
        <a:xfrm rot="5400000">
          <a:off x="4228494" y="1906145"/>
          <a:ext cx="1396309" cy="4636846"/>
        </a:xfrm>
        <a:prstGeom prst="round2SameRect">
          <a:avLst/>
        </a:prstGeom>
        <a:solidFill>
          <a:srgbClr val="ED7D31">
            <a:tint val="40000"/>
            <a:alpha val="90000"/>
            <a:hueOff val="-849226"/>
            <a:satOff val="-75346"/>
            <a:lumOff val="-769"/>
            <a:alphaOff val="0"/>
          </a:srgbClr>
        </a:solidFill>
        <a:ln w="6350" cap="flat" cmpd="sng" algn="ctr">
          <a:solidFill>
            <a:srgbClr val="ED7D31">
              <a:tint val="40000"/>
              <a:alpha val="90000"/>
              <a:hueOff val="-849226"/>
              <a:satOff val="-75346"/>
              <a:lumOff val="-769"/>
              <a:alphaOff val="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Integration Account entity look up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Extensible for including Entity Metadata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+mj-lt"/>
              <a:ea typeface="+mn-ea"/>
              <a:cs typeface="+mn-cs"/>
            </a:rPr>
            <a:t>Partner resolution</a:t>
          </a:r>
        </a:p>
      </dsp:txBody>
      <dsp:txXfrm rot="-5400000">
        <a:off x="2608226" y="3594575"/>
        <a:ext cx="4568684" cy="1259985"/>
      </dsp:txXfrm>
    </dsp:sp>
    <dsp:sp modelId="{2AD7639E-1057-46F9-8734-FF7D6B05E334}">
      <dsp:nvSpPr>
        <dsp:cNvPr id="0" name=""/>
        <dsp:cNvSpPr/>
      </dsp:nvSpPr>
      <dsp:spPr>
        <a:xfrm>
          <a:off x="0" y="3412624"/>
          <a:ext cx="2608225" cy="1623887"/>
        </a:xfrm>
        <a:prstGeom prst="roundRect">
          <a:avLst/>
        </a:prstGeom>
        <a:gradFill rotWithShape="0">
          <a:gsLst>
            <a:gs pos="0">
              <a:srgbClr val="ED7D31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rgbClr>
            </a:gs>
            <a:gs pos="50000">
              <a:srgbClr val="ED7D31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rgbClr>
            </a:gs>
            <a:gs pos="100000">
              <a:srgbClr val="ED7D31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ysClr val="window" lastClr="FFFFFF"/>
              </a:solidFill>
              <a:latin typeface="+mj-lt"/>
              <a:ea typeface="+mn-ea"/>
              <a:cs typeface="+mn-cs"/>
            </a:rPr>
            <a:t>Integration Account</a:t>
          </a:r>
        </a:p>
      </dsp:txBody>
      <dsp:txXfrm>
        <a:off x="79272" y="3491896"/>
        <a:ext cx="2449681" cy="1465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8FB30-6C27-4FAA-80B5-915F55906373}" type="datetimeFigureOut">
              <a:rPr lang="en-AU" smtClean="0"/>
              <a:t>3/04/2018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2899D-DCCD-4F86-AAAC-7B05C5E4DF0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368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4/3/2018 6:55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017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CB4754-E6B3-49E8-AEEE-D97351DB03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462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CB4754-E6B3-49E8-AEEE-D97351DB03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217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24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 data sources and event handlers.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24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 automation and simplify policy enforcement.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24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 your app with other services.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CB4754-E6B3-49E8-AEEE-D97351DB03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0298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F422DD-3A9D-4B21-8BB3-354C13ADC7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638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55AF0-6808-4214-B1E5-0442E75531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298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baseline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4/3/2018 6:55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796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6F712-07B0-674A-BF47-051E935C8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342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6F712-07B0-674A-BF47-051E935C8D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634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E2899D-DCCD-4F86-AAAC-7B05C5E4DF0A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8956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4/3/2018 6:55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417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CB4754-E6B3-49E8-AEEE-D97351DB03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214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8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2.emf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A70DF-F9D3-4ED3-9B9D-6EDBDEA82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283559-3A7B-4919-8D5C-6F431E80B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99AB5-D2FA-4F02-8B8B-D09ED6C3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96A0-03AA-4D7C-B01C-7727CFC68A36}" type="datetimeFigureOut">
              <a:rPr lang="en-AU" smtClean="0"/>
              <a:t>3/04/2018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4A411-9E0A-4E73-9BB2-1F420FE5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211EB-2917-40D6-AB4F-DBDFAC6C7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E0BBE-C9BC-423C-A632-0351561A73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5081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A949-378A-48EE-8F88-67B3F8F0A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26FEC-A3BF-4836-98A3-36BE601EE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1A98B-3879-4C90-96F6-EB4E0B7E0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96A0-03AA-4D7C-B01C-7727CFC68A36}" type="datetimeFigureOut">
              <a:rPr lang="en-AU" smtClean="0"/>
              <a:t>3/04/2018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8E580-C3B2-4886-855B-7A2BE2259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4B1D1-A524-4D43-BB4D-4F5150625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E0BBE-C9BC-423C-A632-0351561A73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0582516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008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15" spc="-9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01583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853032"/>
          </a:xfrm>
        </p:spPr>
        <p:txBody>
          <a:bodyPr>
            <a:spAutoFit/>
          </a:bodyPr>
          <a:lstStyle>
            <a:lvl1pPr>
              <a:defRPr sz="606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46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2373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768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4013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2858" tIns="42858" rIns="42858" bIns="4285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56807" fontAlgn="base">
              <a:spcBef>
                <a:spcPct val="0"/>
              </a:spcBef>
              <a:spcAft>
                <a:spcPct val="0"/>
              </a:spcAft>
            </a:pPr>
            <a:endParaRPr lang="en-US" sz="165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837703"/>
          </a:xfrm>
        </p:spPr>
        <p:txBody>
          <a:bodyPr/>
          <a:lstStyle>
            <a:lvl1pPr marL="0" indent="0">
              <a:buNone/>
              <a:defRPr sz="303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1843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3716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4846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571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676596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7046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68055" tIns="134444" rIns="168055" bIns="134444" numCol="1" anchor="t" anchorCtr="0" compatLnSpc="1">
            <a:prstTxWarp prst="textNoShape">
              <a:avLst/>
            </a:prstTxWarp>
            <a:spAutoFit/>
          </a:bodyPr>
          <a:lstStyle/>
          <a:p>
            <a:pPr defTabSz="856639" eaLnBrk="0" hangingPunct="0"/>
            <a:r>
              <a:rPr lang="en-US" sz="643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2017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8"/>
            <a:ext cx="1421436" cy="30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41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248933"/>
          </a:xfrm>
          <a:prstGeom prst="rect">
            <a:avLst/>
          </a:prstGeom>
        </p:spPr>
        <p:txBody>
          <a:bodyPr/>
          <a:lstStyle>
            <a:lvl1pPr marL="266939" indent="-266939">
              <a:buClr>
                <a:schemeClr val="tx1"/>
              </a:buClr>
              <a:buSzPct val="90000"/>
              <a:buFont typeface="Arial" pitchFamily="34" charset="0"/>
              <a:buChar char="•"/>
              <a:defRPr sz="330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25126" indent="-258188">
              <a:buClr>
                <a:schemeClr val="tx1"/>
              </a:buClr>
              <a:buSzPct val="90000"/>
              <a:buFont typeface="Arial" pitchFamily="34" charset="0"/>
              <a:buChar char="•"/>
              <a:defRPr sz="294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792065" indent="-266939">
              <a:buClr>
                <a:schemeClr val="tx1"/>
              </a:buClr>
              <a:buSzPct val="90000"/>
              <a:buFont typeface="Arial" pitchFamily="34" charset="0"/>
              <a:buChar char="•"/>
              <a:defRPr sz="257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02115" indent="-210051">
              <a:buClr>
                <a:schemeClr val="tx1"/>
              </a:buClr>
              <a:buSzPct val="90000"/>
              <a:buFont typeface="Arial" pitchFamily="34" charset="0"/>
              <a:buChar char="•"/>
              <a:defRPr sz="220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12165" indent="-210051">
              <a:buClr>
                <a:schemeClr val="tx1"/>
              </a:buClr>
              <a:buSzPct val="90000"/>
              <a:buFont typeface="Arial" pitchFamily="34" charset="0"/>
              <a:buChar char="•"/>
              <a:defRPr sz="183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399" spc="-47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5326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8" y="1513830"/>
            <a:ext cx="11653523" cy="1926729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8486622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527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476797"/>
          </a:xfrm>
        </p:spPr>
        <p:txBody>
          <a:bodyPr/>
          <a:lstStyle>
            <a:lvl1pPr marL="0" indent="0">
              <a:buNone/>
              <a:defRPr sz="2109">
                <a:solidFill>
                  <a:schemeClr val="tx1">
                    <a:tint val="75000"/>
                  </a:schemeClr>
                </a:solidFill>
              </a:defRPr>
            </a:lvl1pPr>
            <a:lvl2pPr marL="401700" indent="0">
              <a:buNone/>
              <a:defRPr sz="1756">
                <a:solidFill>
                  <a:schemeClr val="tx1">
                    <a:tint val="75000"/>
                  </a:schemeClr>
                </a:solidFill>
              </a:defRPr>
            </a:lvl2pPr>
            <a:lvl3pPr marL="803400" indent="0">
              <a:buNone/>
              <a:defRPr sz="1582">
                <a:solidFill>
                  <a:schemeClr val="tx1">
                    <a:tint val="75000"/>
                  </a:schemeClr>
                </a:solidFill>
              </a:defRPr>
            </a:lvl3pPr>
            <a:lvl4pPr marL="1205100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4pPr>
            <a:lvl5pPr marL="1606801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5pPr>
            <a:lvl6pPr marL="2008500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6pPr>
            <a:lvl7pPr marL="2410200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7pPr>
            <a:lvl8pPr marL="2811900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8pPr>
            <a:lvl9pPr marL="3213600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92819-27F9-43B4-BA0A-544752B242CA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6E340-FC1B-4DE6-9B93-EFD55D58E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1241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17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599824" y="4985515"/>
            <a:ext cx="4592176" cy="187248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77180" y="5923422"/>
            <a:ext cx="2290228" cy="651821"/>
          </a:xfrm>
          <a:prstGeom prst="rect">
            <a:avLst/>
          </a:prstGeom>
        </p:spPr>
        <p:txBody>
          <a:bodyPr wrap="none" lIns="179285" tIns="143428" rIns="179285" bIns="143428">
            <a:spAutoFit/>
          </a:bodyPr>
          <a:lstStyle/>
          <a:p>
            <a:r>
              <a:rPr lang="en-US" sz="2353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#Integrate2017</a:t>
            </a:r>
          </a:p>
        </p:txBody>
      </p:sp>
    </p:spTree>
    <p:extLst>
      <p:ext uri="{BB962C8B-B14F-4D97-AF65-F5344CB8AC3E}">
        <p14:creationId xmlns:p14="http://schemas.microsoft.com/office/powerpoint/2010/main" val="396653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2871C-01BE-4D05-8B54-9D6282695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B3794-1DA8-490B-A77E-AA0FB1F35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519B2-F2D6-41CA-A311-E8FC51FB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96A0-03AA-4D7C-B01C-7727CFC68A36}" type="datetimeFigureOut">
              <a:rPr lang="en-AU" smtClean="0"/>
              <a:t>3/04/2018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38622-64BB-4AC2-8F61-02CC294DC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E8248-5B52-4D82-9157-8A710E35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E0BBE-C9BC-423C-A632-0351561A73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998343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43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49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80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2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65110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08979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F17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0056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57465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03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17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599824" y="4985515"/>
            <a:ext cx="4592176" cy="187248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77180" y="5923422"/>
            <a:ext cx="2730246" cy="651821"/>
          </a:xfrm>
          <a:prstGeom prst="rect">
            <a:avLst/>
          </a:prstGeom>
        </p:spPr>
        <p:txBody>
          <a:bodyPr wrap="none" lIns="179285" tIns="143428" rIns="179285" bIns="143428">
            <a:spAutoFit/>
          </a:bodyPr>
          <a:lstStyle/>
          <a:p>
            <a:r>
              <a:rPr lang="en-US" sz="2353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#Integrate2017usa</a:t>
            </a:r>
          </a:p>
        </p:txBody>
      </p:sp>
    </p:spTree>
    <p:extLst>
      <p:ext uri="{BB962C8B-B14F-4D97-AF65-F5344CB8AC3E}">
        <p14:creationId xmlns:p14="http://schemas.microsoft.com/office/powerpoint/2010/main" val="381726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17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697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639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bg>
      <p:bgPr>
        <a:solidFill>
          <a:srgbClr val="F17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Additional Resources/Links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239" y="6297935"/>
            <a:ext cx="1422451" cy="30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2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F17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75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14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697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807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48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091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152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381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er 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406078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Drag picture to placeholder or click icon to add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095999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Your image here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1" y="4773828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7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2587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98419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920773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067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1875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1905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61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739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02" y="289511"/>
            <a:ext cx="6904778" cy="899665"/>
          </a:xfrm>
        </p:spPr>
        <p:txBody>
          <a:bodyPr/>
          <a:lstStyle>
            <a:lvl1pPr>
              <a:defRPr sz="392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20303" y="4773828"/>
            <a:ext cx="6904016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1961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7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597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573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11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4892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38700B-2407-4450-973A-685862CAF4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7" y="105436"/>
            <a:ext cx="11929109" cy="65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8949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5C755A-CFDC-404C-8C7F-A4585014D5F1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92860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"/>
          <a:stretch/>
        </p:blipFill>
        <p:spPr>
          <a:xfrm flipH="1">
            <a:off x="5334350" y="2"/>
            <a:ext cx="6855908" cy="685799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58957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3041394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554507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9143995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5405773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403613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95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76637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55186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81062709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9012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40965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55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1857978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94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476947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294212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78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275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0800000" scaled="1"/>
            <a:tileRect/>
          </a:gra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93577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3830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6274911" cy="1793090"/>
          </a:xfrm>
          <a:noFill/>
        </p:spPr>
        <p:txBody>
          <a:bodyPr lIns="146304" tIns="91440" rIns="146304" bIns="91440" anchor="b" anchorCtr="0"/>
          <a:lstStyle>
            <a:lvl1pPr>
              <a:defRPr sz="4705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537848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9AEE2-BA39-4A01-8EE0-D03C0F4BB9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7495" y="2084172"/>
            <a:ext cx="5437187" cy="44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94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O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3334" y="274641"/>
            <a:ext cx="10245165" cy="614361"/>
          </a:xfrm>
        </p:spPr>
        <p:txBody>
          <a:bodyPr>
            <a:noAutofit/>
          </a:bodyPr>
          <a:lstStyle>
            <a:lvl1pPr algn="l">
              <a:defRPr sz="4800" b="1" cap="none">
                <a:solidFill>
                  <a:srgbClr val="0092D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nl-BE" dirty="0"/>
              <a:t>Add a big title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334" y="1600202"/>
            <a:ext cx="10245165" cy="4525963"/>
          </a:xfrm>
        </p:spPr>
        <p:txBody>
          <a:bodyPr>
            <a:normAutofit/>
          </a:bodyPr>
          <a:lstStyle>
            <a:lvl1pPr marL="457101" indent="-457101" algn="l">
              <a:buClr>
                <a:schemeClr val="tx2"/>
              </a:buClr>
              <a:buSzPct val="50000"/>
              <a:buFont typeface="Lucida Grande"/>
              <a:buChar char="➔"/>
              <a:defRPr sz="3200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990384" indent="-380917" algn="l">
              <a:buClr>
                <a:schemeClr val="tx1"/>
              </a:buClr>
              <a:buSzPct val="50000"/>
              <a:buFont typeface="Lucida Grande"/>
              <a:buChar char="➔"/>
              <a:defRPr sz="2666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1523670" indent="-304733" algn="l">
              <a:buClr>
                <a:schemeClr val="tx2"/>
              </a:buClr>
              <a:buSzPct val="50000"/>
              <a:buFont typeface="Arial"/>
              <a:buChar char="•"/>
              <a:defRPr sz="2400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2133138" indent="-304733" algn="l">
              <a:buClr>
                <a:schemeClr val="tx1">
                  <a:lumMod val="75000"/>
                  <a:lumOff val="25000"/>
                </a:schemeClr>
              </a:buClr>
              <a:buSzPct val="50000"/>
              <a:buFont typeface="Arial"/>
              <a:buChar char="•"/>
              <a:defRPr sz="2132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2742604" indent="-304733" algn="l">
              <a:buClr>
                <a:schemeClr val="tx2"/>
              </a:buClr>
              <a:buSzPct val="50000"/>
              <a:buFont typeface="Arial"/>
              <a:buChar char="•"/>
              <a:defRPr sz="2132">
                <a:solidFill>
                  <a:srgbClr val="2B2C27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68668" y="6393684"/>
            <a:ext cx="423333" cy="244629"/>
          </a:xfrm>
        </p:spPr>
        <p:txBody>
          <a:bodyPr/>
          <a:lstStyle>
            <a:lvl1pPr algn="r">
              <a:defRPr sz="120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3E37A588-B1BA-6340-A881-9162022463EC}" type="slidenum">
              <a:rPr lang="en-US" smtClean="0">
                <a:solidFill>
                  <a:srgbClr val="363731"/>
                </a:solidFill>
              </a:rPr>
              <a:pPr/>
              <a:t>‹#›</a:t>
            </a:fld>
            <a:endParaRPr lang="en-US" dirty="0">
              <a:solidFill>
                <a:srgbClr val="363731"/>
              </a:solidFill>
            </a:endParaRPr>
          </a:p>
        </p:txBody>
      </p:sp>
      <p:pic>
        <p:nvPicPr>
          <p:cNvPr id="10" name="Picture 9" descr="Codit_Black-Cyaa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727" y="6382011"/>
            <a:ext cx="747889" cy="26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5410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rgbClr val="2B39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7F8253-468E-472F-A536-3F71298787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00000" cy="25882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6EA231-ECB5-46AC-B67B-277E985CD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9065" y="1885376"/>
            <a:ext cx="9144000" cy="1994007"/>
          </a:xfrm>
        </p:spPr>
        <p:txBody>
          <a:bodyPr anchor="b"/>
          <a:lstStyle>
            <a:lvl1pPr algn="ctr">
              <a:defRPr sz="5998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07751-6BFF-406A-8076-2C9E79079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1" y="4067883"/>
            <a:ext cx="8421330" cy="513510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" panose="02000506050000020004" pitchFamily="2" charset="0"/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4E6809-F799-4071-8D10-B0BDED6D4C5D}"/>
              </a:ext>
            </a:extLst>
          </p:cNvPr>
          <p:cNvSpPr/>
          <p:nvPr userDrawn="1"/>
        </p:nvSpPr>
        <p:spPr>
          <a:xfrm>
            <a:off x="873252" y="3612223"/>
            <a:ext cx="1994007" cy="1994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836"/>
          </a:p>
        </p:txBody>
      </p:sp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4721E02A-B6DD-47D1-916E-3E45FDE38E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1020" y="6351024"/>
            <a:ext cx="1219200" cy="381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03F0EB-E8C6-4CD2-8BA3-152EF7EFD023}"/>
              </a:ext>
            </a:extLst>
          </p:cNvPr>
          <p:cNvSpPr txBox="1"/>
          <p:nvPr userDrawn="1"/>
        </p:nvSpPr>
        <p:spPr>
          <a:xfrm>
            <a:off x="8794956" y="6341470"/>
            <a:ext cx="1696065" cy="398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Sponsored by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539BDF4-D6C6-46F7-B614-E250C5CA944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503" y="5708128"/>
            <a:ext cx="3589338" cy="115879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NZ" dirty="0"/>
              <a:t>Presenter Name</a:t>
            </a:r>
          </a:p>
          <a:p>
            <a:pPr lvl="0"/>
            <a:r>
              <a:rPr lang="en-NZ" dirty="0"/>
              <a:t>Twitter | Email </a:t>
            </a:r>
          </a:p>
        </p:txBody>
      </p:sp>
    </p:spTree>
    <p:extLst>
      <p:ext uri="{BB962C8B-B14F-4D97-AF65-F5344CB8AC3E}">
        <p14:creationId xmlns:p14="http://schemas.microsoft.com/office/powerpoint/2010/main" val="192217094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17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599824" y="4985515"/>
            <a:ext cx="4592176" cy="187248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277180" y="5923422"/>
            <a:ext cx="2290228" cy="651821"/>
          </a:xfrm>
          <a:prstGeom prst="rect">
            <a:avLst/>
          </a:prstGeom>
        </p:spPr>
        <p:txBody>
          <a:bodyPr wrap="none" lIns="179285" tIns="143428" rIns="179285" bIns="143428">
            <a:spAutoFit/>
          </a:bodyPr>
          <a:lstStyle/>
          <a:p>
            <a:r>
              <a:rPr lang="en-US" sz="2353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#Integrate2017</a:t>
            </a:r>
          </a:p>
        </p:txBody>
      </p:sp>
    </p:spTree>
    <p:extLst>
      <p:ext uri="{BB962C8B-B14F-4D97-AF65-F5344CB8AC3E}">
        <p14:creationId xmlns:p14="http://schemas.microsoft.com/office/powerpoint/2010/main" val="57243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1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40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334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71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43087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669379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F17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84313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7912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17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207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008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bg>
      <p:bgPr>
        <a:solidFill>
          <a:srgbClr val="F17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Additional Resources/Links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239" y="6297935"/>
            <a:ext cx="1422451" cy="30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4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F17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10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72602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1694415"/>
      </p:ext>
    </p:extLst>
  </p:cSld>
  <p:clrMapOvr>
    <a:masterClrMapping/>
  </p:clrMapOvr>
  <p:transition spd="slow">
    <p:cover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B18B6-073F-472A-9C5E-6CE80E3CB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03C63E-2513-4270-B466-E5935BF60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0F22C-1F50-4185-8287-DDABFF5CD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F7C-324A-4C43-875C-EB1568899C96}" type="datetimeFigureOut">
              <a:rPr lang="nl-NL" smtClean="0"/>
              <a:t>3-4-2018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B55D5-3E68-41B2-B9CF-5118180B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30F3D-5DD1-4218-A228-DE7A90F5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FE571-EFD4-41D0-B048-62C3549C543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930886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2531F-0F04-449C-BC00-682A14F6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2366B-E158-44C6-8A40-655989114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8D666-A67B-4AD1-B5C0-41AA7FE9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F7C-324A-4C43-875C-EB1568899C96}" type="datetimeFigureOut">
              <a:rPr lang="nl-NL" smtClean="0"/>
              <a:t>3-4-2018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1D4AF-5C34-4DFA-AD3E-B6141439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40263-B761-4EB3-B3D6-D6FABFD8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FE571-EFD4-41D0-B048-62C3549C543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645911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99CD-DAD0-4718-926F-9FB30E7A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E2658-B9C0-4219-BE02-7FD35C07B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759C1-3E5E-4BD0-8E0C-E29CCCADE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F7C-324A-4C43-875C-EB1568899C96}" type="datetimeFigureOut">
              <a:rPr lang="nl-NL" smtClean="0"/>
              <a:t>3-4-2018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A185F-6E95-403C-B0EE-6088BDE3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8E490-8216-4614-AC56-DE01CD4AC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FE571-EFD4-41D0-B048-62C3549C543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208455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79EF-2C9C-4F18-B08E-4D764CEFC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0965C-790F-49A6-BAEB-8CD3CDBF70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BE98B-DEA1-42CF-88AF-F41A9B49C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542B7-E8AD-43B6-AE9C-B55FDB04A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F7C-324A-4C43-875C-EB1568899C96}" type="datetimeFigureOut">
              <a:rPr lang="nl-NL" smtClean="0"/>
              <a:t>3-4-2018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B74C4-7FF5-4F10-9B0A-5419BEA6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BDA1F-6072-4C39-A38B-E698A3D85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FE571-EFD4-41D0-B048-62C3549C543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251824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FEF0-ADA9-4087-A54A-FC51C2FB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F5697-FCDE-4EF7-A0C5-ECBB2887E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956A7-70E9-4E4B-95CE-FA100BCCC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17F241-61EA-4B91-9F12-20F26C80C7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0E0B1A-91AA-422C-A079-34473D517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84DE16-DFAA-4512-8EA0-BEB69691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F7C-324A-4C43-875C-EB1568899C96}" type="datetimeFigureOut">
              <a:rPr lang="nl-NL" smtClean="0"/>
              <a:t>3-4-2018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238FA0-17C1-40D2-9B2A-E0DCF0D48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514A7-E2C4-4A08-82CC-BF753916E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FE571-EFD4-41D0-B048-62C3549C543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75526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E1170-96FF-49CA-8E35-6DE904204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2F3870-4AA4-40E0-8D56-D7AAF5F75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F7C-324A-4C43-875C-EB1568899C96}" type="datetimeFigureOut">
              <a:rPr lang="nl-NL" smtClean="0"/>
              <a:t>3-4-2018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08EB6-3353-4F91-ACC4-56E114E2E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13B9F-DB6E-4A4C-AB7F-BD4C99B66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FE571-EFD4-41D0-B048-62C3549C543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241958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707EF3-E85E-453C-B477-715521D58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F7C-324A-4C43-875C-EB1568899C96}" type="datetimeFigureOut">
              <a:rPr lang="nl-NL" smtClean="0"/>
              <a:t>3-4-2018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D2F926-5F14-4435-AF0C-B8EF93C77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FE120-9692-4F6A-802A-44DA2278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FE571-EFD4-41D0-B048-62C3549C543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939826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E4D3-8CDE-4C1D-BE9E-80F66D288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568E4-1779-4CFF-B26E-5B5AC996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740F0-77B7-498D-94B5-7A9EBDA6B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27DA8-56FC-49F2-A47D-2F58A271F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F7C-324A-4C43-875C-EB1568899C96}" type="datetimeFigureOut">
              <a:rPr lang="nl-NL" smtClean="0"/>
              <a:t>3-4-2018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36F98-5E01-49A6-BB17-A3EB82E2D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60189-4359-49E7-BD3C-ED61326B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FE571-EFD4-41D0-B048-62C3549C543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754320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16FC4-6459-4AAE-9C14-572B4FDF2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CE1A18-BAB3-4CD5-8CCE-1AB3FBEA1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FDC541-9FB5-4315-99B7-2E08769BA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EF72F-34EB-489F-8016-1A869992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F7C-324A-4C43-875C-EB1568899C96}" type="datetimeFigureOut">
              <a:rPr lang="nl-NL" smtClean="0"/>
              <a:t>3-4-2018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AEC35-BE3C-4846-9778-78A21F623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B3589-F86C-4920-BBFD-A30489F9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FE571-EFD4-41D0-B048-62C3549C543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7137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51756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CD12-FB31-48B4-A47C-EA63E9010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6A46E-ABF2-449F-B823-8B270F0CD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8C142-9AD1-4594-8A9A-0BA7FB28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F7C-324A-4C43-875C-EB1568899C96}" type="datetimeFigureOut">
              <a:rPr lang="nl-NL" smtClean="0"/>
              <a:t>3-4-2018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53470-F5EA-4B3D-ACCD-B3C280493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5AE0F-C3E3-4876-AE71-6F20F458C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FE571-EFD4-41D0-B048-62C3549C543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51210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F34743-6029-4C36-ABD2-D6D760879E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855534-B0A7-4538-A5DE-2D22B7666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55139-25A0-4AA9-8C2E-BF60176D8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5F7C-324A-4C43-875C-EB1568899C96}" type="datetimeFigureOut">
              <a:rPr lang="nl-NL" smtClean="0"/>
              <a:t>3-4-2018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83369-362A-4A21-A9F7-F2FAA530D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99436-11CE-4469-8826-86507E656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FE571-EFD4-41D0-B048-62C3549C543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422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E2264-5214-4FF8-AED3-F85F2CA6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4C15F-AADA-4D12-981D-24238845E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95DEE-9CBE-464D-AE52-7DDF27ECC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96A0-03AA-4D7C-B01C-7727CFC68A36}" type="datetimeFigureOut">
              <a:rPr lang="en-AU" smtClean="0"/>
              <a:t>3/04/2018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23D44-4EF5-40AE-A48A-96BDF0D8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31749-C894-4503-BBED-2994AB308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E0BBE-C9BC-423C-A632-0351561A73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31664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99714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1890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7418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17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3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506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bg>
      <p:bgPr>
        <a:solidFill>
          <a:srgbClr val="F179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Additional Resources/Links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9239" y="6297935"/>
            <a:ext cx="1422451" cy="30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8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01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C42157-E003-4A93-B42E-0F037A0506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9" y="109181"/>
            <a:ext cx="11929108" cy="651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266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Walk_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" r="1367" b="17573"/>
          <a:stretch/>
        </p:blipFill>
        <p:spPr>
          <a:xfrm>
            <a:off x="-1" y="0"/>
            <a:ext cx="12192001" cy="6199774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9402" y="3725641"/>
            <a:ext cx="8047542" cy="83288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NZ" sz="3921">
                <a:solidFill>
                  <a:schemeClr val="bg1"/>
                </a:solidFill>
                <a:latin typeface="+mj-lt"/>
              </a:rPr>
              <a:t>Spark your future</a:t>
            </a:r>
          </a:p>
        </p:txBody>
      </p:sp>
      <p:pic>
        <p:nvPicPr>
          <p:cNvPr id="2" name="Picture 1" descr="Ignite_logos-02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137" y="2299359"/>
            <a:ext cx="6918063" cy="230634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 descr="MSFT_logo_c_C-Gray_D_C-Gray_D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3" y="6182497"/>
            <a:ext cx="1764812" cy="649266"/>
          </a:xfrm>
          <a:prstGeom prst="rect">
            <a:avLst/>
          </a:prstGeom>
        </p:spPr>
      </p:pic>
      <p:pic>
        <p:nvPicPr>
          <p:cNvPr id="57" name="Picture 56" descr="IgniteOrange_Illustration_ExShortHorz_RGB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9763" r="13747" b="34500"/>
          <a:stretch/>
        </p:blipFill>
        <p:spPr>
          <a:xfrm>
            <a:off x="0" y="0"/>
            <a:ext cx="12192000" cy="218986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55280" y="2062940"/>
            <a:ext cx="2434651" cy="5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3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276 8.39764E-7 L 1.31478E-6 8.39764E-7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" r="1367" b="17573"/>
          <a:stretch/>
        </p:blipFill>
        <p:spPr>
          <a:xfrm>
            <a:off x="0" y="0"/>
            <a:ext cx="12192001" cy="6199774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26389" y="3640808"/>
            <a:ext cx="7236951" cy="948433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Session Code</a:t>
            </a:r>
          </a:p>
          <a:p>
            <a:pPr lvl="0"/>
            <a:r>
              <a:rPr lang="en-US"/>
              <a:t>Speaker Name</a:t>
            </a:r>
          </a:p>
        </p:txBody>
      </p:sp>
      <p:sp>
        <p:nvSpPr>
          <p:cNvPr id="165" name="Text Placeholder 4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09841" y="2304542"/>
            <a:ext cx="7236951" cy="146324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5294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48" name="Rectangle 47"/>
          <p:cNvSpPr/>
          <p:nvPr userDrawn="1"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49" name="Picture 48" descr="MSFT_logo_c_C-Gray_D_C-Gray_D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3" y="6182497"/>
            <a:ext cx="1764812" cy="649266"/>
          </a:xfrm>
          <a:prstGeom prst="rect">
            <a:avLst/>
          </a:prstGeom>
        </p:spPr>
      </p:pic>
      <p:pic>
        <p:nvPicPr>
          <p:cNvPr id="52" name="Picture 51" descr="IgniteOrange_Illustration_ExShortHorz_RGB.pn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9763" r="13747" b="34500"/>
          <a:stretch/>
        </p:blipFill>
        <p:spPr>
          <a:xfrm>
            <a:off x="0" y="0"/>
            <a:ext cx="12192000" cy="218986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55280" y="2062940"/>
            <a:ext cx="2434651" cy="5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9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FDB69-2912-406C-BC60-06C1A5101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47C36-E0B9-440C-BC2C-2A6AC297E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1132A-6B35-4A2E-B9E8-D8E22D61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96A0-03AA-4D7C-B01C-7727CFC68A36}" type="datetimeFigureOut">
              <a:rPr lang="en-AU" smtClean="0"/>
              <a:t>3/04/2018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2A753-07F6-4A04-B6CC-B83611332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A27FC-1008-449C-A82C-6663DE5B9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E0BBE-C9BC-423C-A632-0351561A73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114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471668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6630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471668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0208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6"/>
            <a:ext cx="11653523" cy="473091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2908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10910"/>
          </a:xfrm>
        </p:spPr>
        <p:txBody>
          <a:bodyPr>
            <a:no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775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4710911"/>
          </a:xfrm>
        </p:spPr>
        <p:txBody>
          <a:bodyPr wrap="square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4710911"/>
          </a:xfrm>
        </p:spPr>
        <p:txBody>
          <a:bodyPr wrap="square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7368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4710911"/>
          </a:xfrm>
        </p:spPr>
        <p:txBody>
          <a:bodyPr wrap="square">
            <a:no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4710911"/>
          </a:xfrm>
        </p:spPr>
        <p:txBody>
          <a:bodyPr wrap="square">
            <a:no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519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524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8778514" y="6323702"/>
            <a:ext cx="3413486" cy="53429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1381528"/>
            <a:ext cx="5787853" cy="3247714"/>
          </a:xfrm>
        </p:spPr>
        <p:txBody>
          <a:bodyPr anchor="ctr"/>
          <a:lstStyle>
            <a:lvl1pPr marL="0" indent="0" algn="ctr">
              <a:buNone/>
              <a:defRPr sz="3137"/>
            </a:lvl1pPr>
          </a:lstStyle>
          <a:p>
            <a:r>
              <a:rPr lang="en-AU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381527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871894" y="1381527"/>
            <a:ext cx="0" cy="5224584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315820"/>
            <a:ext cx="5378549" cy="3251113"/>
          </a:xfrm>
        </p:spPr>
        <p:txBody>
          <a:bodyPr lIns="36000" tIns="146304" rIns="182880" bIns="146304">
            <a:noAutofit/>
          </a:bodyPr>
          <a:lstStyle>
            <a:lvl1pPr marL="0" indent="0">
              <a:buNone/>
              <a:defRPr sz="2353"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1" y="4773829"/>
            <a:ext cx="5826761" cy="1832282"/>
          </a:xfrm>
          <a:solidFill>
            <a:schemeClr val="accent1"/>
          </a:solidFill>
        </p:spPr>
        <p:txBody>
          <a:bodyPr lIns="182880" tIns="146304" rIns="182880" bIns="146304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137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4201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618247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581770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621119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3" y="6182497"/>
            <a:ext cx="1764812" cy="649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688" y="1805142"/>
            <a:ext cx="2434651" cy="5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24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6182473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93577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3" y="6182497"/>
            <a:ext cx="1764812" cy="649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688" y="1805142"/>
            <a:ext cx="2434651" cy="5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70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394B3-98B4-462E-9492-DB7958C11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CF635-F00C-416B-841C-3603FC836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1EF35C-A4F7-4DE0-B42E-E9F6224CF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98BFA-87AF-48A9-B66E-0FAA6B8AC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96A0-03AA-4D7C-B01C-7727CFC68A36}" type="datetimeFigureOut">
              <a:rPr lang="en-AU" smtClean="0"/>
              <a:t>3/04/2018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1079A-09AC-455C-B5CF-2E6CDBCF7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DFAB2-D74D-4C74-9A62-A1781262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E0BBE-C9BC-423C-A632-0351561A73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57506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6182473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93577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3" y="6182497"/>
            <a:ext cx="1764812" cy="649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688" y="1805142"/>
            <a:ext cx="2434651" cy="5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02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6182473"/>
          </a:xfrm>
          <a:prstGeom prst="rect">
            <a:avLst/>
          </a:prstGeom>
          <a:solidFill>
            <a:srgbClr val="A8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93577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3" y="6182497"/>
            <a:ext cx="1764812" cy="649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688" y="1805142"/>
            <a:ext cx="2434651" cy="5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35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6182473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solidFill>
                <a:srgbClr val="FF8C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93578"/>
            <a:ext cx="11653523" cy="117690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3" y="6182497"/>
            <a:ext cx="1764812" cy="649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4688" y="1805142"/>
            <a:ext cx="2434651" cy="57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14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42721" y="0"/>
            <a:ext cx="6449279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964" y="470068"/>
            <a:ext cx="5181838" cy="1193870"/>
          </a:xfrm>
        </p:spPr>
        <p:txBody>
          <a:bodyPr wrap="square" anchor="b">
            <a:noAutofit/>
          </a:bodyPr>
          <a:lstStyle>
            <a:lvl1pPr>
              <a:lnSpc>
                <a:spcPct val="80000"/>
              </a:lnSpc>
              <a:defRPr lang="en-US" sz="4705" b="0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50/50 photo layout title here</a:t>
            </a: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4705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48212" y="1805143"/>
            <a:ext cx="5199576" cy="4761790"/>
          </a:xfrm>
        </p:spPr>
        <p:txBody>
          <a:bodyPr lIns="36000" tIns="146304" rIns="182880" bIns="146304">
            <a:noAutofit/>
          </a:bodyPr>
          <a:lstStyle>
            <a:lvl1pPr marL="0" indent="0">
              <a:buNone/>
              <a:defRPr sz="235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 descr="Ignite_logos-0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808" y="6111894"/>
            <a:ext cx="2142361" cy="71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32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6182473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3" y="6182497"/>
            <a:ext cx="1764812" cy="64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88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6182473"/>
          </a:xfrm>
          <a:prstGeom prst="rect">
            <a:avLst/>
          </a:prstGeom>
          <a:solidFill>
            <a:srgbClr val="A8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3" y="6182497"/>
            <a:ext cx="1764812" cy="64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04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0833185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9484438" y="6182497"/>
            <a:ext cx="2707562" cy="675503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AU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58782344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" r="1367" b="9589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484438" y="6253099"/>
            <a:ext cx="2400144" cy="380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353">
                <a:solidFill>
                  <a:schemeClr val="tx1"/>
                </a:solidFill>
                <a:latin typeface="+mj-lt"/>
              </a:rPr>
              <a:t>Microsoft</a:t>
            </a:r>
            <a:r>
              <a:rPr lang="en-US" sz="2353">
                <a:solidFill>
                  <a:schemeClr val="tx1"/>
                </a:solidFill>
              </a:rPr>
              <a:t> </a:t>
            </a:r>
            <a:r>
              <a:rPr lang="en-US" sz="2353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Ignite</a:t>
            </a:r>
            <a:endParaRPr lang="en-AU" sz="2353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239" y="2793577"/>
            <a:ext cx="11653523" cy="1158793"/>
          </a:xfrm>
        </p:spPr>
        <p:txBody>
          <a:bodyPr/>
          <a:lstStyle>
            <a:lvl1pPr>
              <a:defRPr sz="7058"/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MSFT_logo_c_C-Gray_D_C-Gray_D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3" y="6182497"/>
            <a:ext cx="1764812" cy="64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22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0494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C96ED-D63E-4AAF-A1E4-2428E8293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AA92B-FB24-43A9-8F6E-2AE089D8B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F60225-208D-4290-A795-A92A14FEF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BF4DD-93E7-475E-9D04-5921D4F4BE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0A9E8-5E8D-48C9-AEEF-AA32EB6333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7C4D29-0709-4159-BEC0-8E5441E5E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96A0-03AA-4D7C-B01C-7727CFC68A36}" type="datetimeFigureOut">
              <a:rPr lang="en-AU" smtClean="0"/>
              <a:t>3/04/2018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EC4CA0-0FAB-468E-B06B-68369C3AE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A0EDA9-07F9-4E5E-8FC5-C475F5F2F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E0BBE-C9BC-423C-A632-0351561A73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47565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6182497"/>
            <a:ext cx="12192000" cy="675503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63" y="6239256"/>
            <a:ext cx="1764812" cy="64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17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8643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87956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75777829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8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22779" b="34864"/>
          <a:stretch/>
        </p:blipFill>
        <p:spPr>
          <a:xfrm>
            <a:off x="0" y="2890"/>
            <a:ext cx="12192001" cy="685511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20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19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" t="13895" r="1271" b="377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Straight Connector 257"/>
          <p:cNvCxnSpPr/>
          <p:nvPr userDrawn="1"/>
        </p:nvCxnSpPr>
        <p:spPr>
          <a:xfrm flipV="1">
            <a:off x="8532844" y="2948841"/>
            <a:ext cx="811139" cy="170808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pic>
        <p:nvPicPr>
          <p:cNvPr id="203" name="Picture 20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205" y="6121723"/>
            <a:ext cx="1253375" cy="268787"/>
          </a:xfrm>
          <a:prstGeom prst="rect">
            <a:avLst/>
          </a:prstGeom>
        </p:spPr>
      </p:pic>
      <p:cxnSp>
        <p:nvCxnSpPr>
          <p:cNvPr id="254" name="Straight Connector 253"/>
          <p:cNvCxnSpPr>
            <a:stCxn id="247" idx="4"/>
            <a:endCxn id="219" idx="0"/>
          </p:cNvCxnSpPr>
          <p:nvPr userDrawn="1"/>
        </p:nvCxnSpPr>
        <p:spPr>
          <a:xfrm>
            <a:off x="11060498" y="1380696"/>
            <a:ext cx="185997" cy="1673369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55" name="Straight Connector 254"/>
          <p:cNvCxnSpPr>
            <a:stCxn id="230" idx="6"/>
            <a:endCxn id="285" idx="2"/>
          </p:cNvCxnSpPr>
          <p:nvPr userDrawn="1"/>
        </p:nvCxnSpPr>
        <p:spPr>
          <a:xfrm flipV="1">
            <a:off x="3968586" y="704844"/>
            <a:ext cx="979279" cy="273662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56" name="Straight Connector 255"/>
          <p:cNvCxnSpPr/>
          <p:nvPr userDrawn="1"/>
        </p:nvCxnSpPr>
        <p:spPr>
          <a:xfrm>
            <a:off x="6872591" y="1675699"/>
            <a:ext cx="606954" cy="1013958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57" name="Straight Connector 256"/>
          <p:cNvCxnSpPr/>
          <p:nvPr userDrawn="1"/>
        </p:nvCxnSpPr>
        <p:spPr>
          <a:xfrm flipV="1">
            <a:off x="8223452" y="1531610"/>
            <a:ext cx="964902" cy="1214081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59" name="Straight Connector 258"/>
          <p:cNvCxnSpPr/>
          <p:nvPr userDrawn="1"/>
        </p:nvCxnSpPr>
        <p:spPr>
          <a:xfrm>
            <a:off x="8511367" y="3665591"/>
            <a:ext cx="1212352" cy="387571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60" name="Straight Connector 259"/>
          <p:cNvCxnSpPr/>
          <p:nvPr userDrawn="1"/>
        </p:nvCxnSpPr>
        <p:spPr>
          <a:xfrm>
            <a:off x="9681388" y="3137932"/>
            <a:ext cx="278888" cy="603927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61" name="Straight Connector 260"/>
          <p:cNvCxnSpPr/>
          <p:nvPr userDrawn="1"/>
        </p:nvCxnSpPr>
        <p:spPr>
          <a:xfrm>
            <a:off x="9870011" y="2904455"/>
            <a:ext cx="1048444" cy="332098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62" name="Straight Connector 261"/>
          <p:cNvCxnSpPr/>
          <p:nvPr userDrawn="1"/>
        </p:nvCxnSpPr>
        <p:spPr>
          <a:xfrm>
            <a:off x="8023002" y="4041955"/>
            <a:ext cx="201696" cy="679885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64" name="Straight Connector 263"/>
          <p:cNvCxnSpPr>
            <a:endCxn id="250" idx="1"/>
          </p:cNvCxnSpPr>
          <p:nvPr userDrawn="1"/>
        </p:nvCxnSpPr>
        <p:spPr>
          <a:xfrm>
            <a:off x="8403983" y="659962"/>
            <a:ext cx="838467" cy="336533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81" name="Straight Connector 280"/>
          <p:cNvCxnSpPr/>
          <p:nvPr userDrawn="1"/>
        </p:nvCxnSpPr>
        <p:spPr>
          <a:xfrm flipV="1">
            <a:off x="10684730" y="5591776"/>
            <a:ext cx="228776" cy="354885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289" name="Straight Connector 288"/>
          <p:cNvCxnSpPr/>
          <p:nvPr userDrawn="1"/>
        </p:nvCxnSpPr>
        <p:spPr>
          <a:xfrm>
            <a:off x="5565304" y="784483"/>
            <a:ext cx="690994" cy="242816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FFFFFF">
              <a:alpha val="78039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69302" y="2077814"/>
            <a:ext cx="6276467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8195">
                      <a:schemeClr val="tx2"/>
                    </a:gs>
                    <a:gs pos="57576">
                      <a:schemeClr val="tx2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8195">
                      <a:schemeClr val="tx2"/>
                    </a:gs>
                    <a:gs pos="57576">
                      <a:schemeClr val="tx2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cxnSp>
        <p:nvCxnSpPr>
          <p:cNvPr id="300" name="Straight Connector 299"/>
          <p:cNvCxnSpPr>
            <a:stCxn id="298" idx="2"/>
          </p:cNvCxnSpPr>
          <p:nvPr userDrawn="1"/>
        </p:nvCxnSpPr>
        <p:spPr>
          <a:xfrm flipH="1">
            <a:off x="8868254" y="5020315"/>
            <a:ext cx="308676" cy="137949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grpSp>
        <p:nvGrpSpPr>
          <p:cNvPr id="210" name="Group 209"/>
          <p:cNvGrpSpPr/>
          <p:nvPr userDrawn="1"/>
        </p:nvGrpSpPr>
        <p:grpSpPr>
          <a:xfrm>
            <a:off x="7783402" y="4790233"/>
            <a:ext cx="1078500" cy="1078653"/>
            <a:chOff x="5235288" y="4947837"/>
            <a:chExt cx="1295400" cy="1295400"/>
          </a:xfrm>
        </p:grpSpPr>
        <p:sp>
          <p:nvSpPr>
            <p:cNvPr id="211" name="Oval 210"/>
            <p:cNvSpPr/>
            <p:nvPr userDrawn="1"/>
          </p:nvSpPr>
          <p:spPr bwMode="auto">
            <a:xfrm>
              <a:off x="5235288" y="4947837"/>
              <a:ext cx="1295400" cy="1295400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3572"/>
              <a:endParaRPr lang="en-US" sz="1800" kern="0">
                <a:solidFill>
                  <a:srgbClr val="FFFFFF"/>
                </a:solidFill>
              </a:endParaRPr>
            </a:p>
          </p:txBody>
        </p:sp>
        <p:grpSp>
          <p:nvGrpSpPr>
            <p:cNvPr id="212" name="Group 211"/>
            <p:cNvGrpSpPr/>
            <p:nvPr userDrawn="1"/>
          </p:nvGrpSpPr>
          <p:grpSpPr>
            <a:xfrm>
              <a:off x="5562254" y="5353243"/>
              <a:ext cx="641468" cy="484588"/>
              <a:chOff x="4183063" y="5237163"/>
              <a:chExt cx="292100" cy="220663"/>
            </a:xfrm>
            <a:solidFill>
              <a:schemeClr val="bg1"/>
            </a:solidFill>
          </p:grpSpPr>
          <p:sp>
            <p:nvSpPr>
              <p:cNvPr id="213" name="Freeform 68"/>
              <p:cNvSpPr>
                <a:spLocks noEditPoints="1"/>
              </p:cNvSpPr>
              <p:nvPr/>
            </p:nvSpPr>
            <p:spPr bwMode="auto">
              <a:xfrm>
                <a:off x="4183063" y="5237163"/>
                <a:ext cx="292100" cy="220663"/>
              </a:xfrm>
              <a:custGeom>
                <a:avLst/>
                <a:gdLst>
                  <a:gd name="T0" fmla="*/ 0 w 184"/>
                  <a:gd name="T1" fmla="*/ 139 h 139"/>
                  <a:gd name="T2" fmla="*/ 184 w 184"/>
                  <a:gd name="T3" fmla="*/ 139 h 139"/>
                  <a:gd name="T4" fmla="*/ 184 w 184"/>
                  <a:gd name="T5" fmla="*/ 0 h 139"/>
                  <a:gd name="T6" fmla="*/ 0 w 184"/>
                  <a:gd name="T7" fmla="*/ 0 h 139"/>
                  <a:gd name="T8" fmla="*/ 0 w 184"/>
                  <a:gd name="T9" fmla="*/ 139 h 139"/>
                  <a:gd name="T10" fmla="*/ 11 w 184"/>
                  <a:gd name="T11" fmla="*/ 12 h 139"/>
                  <a:gd name="T12" fmla="*/ 173 w 184"/>
                  <a:gd name="T13" fmla="*/ 12 h 139"/>
                  <a:gd name="T14" fmla="*/ 173 w 184"/>
                  <a:gd name="T15" fmla="*/ 127 h 139"/>
                  <a:gd name="T16" fmla="*/ 11 w 184"/>
                  <a:gd name="T17" fmla="*/ 127 h 139"/>
                  <a:gd name="T18" fmla="*/ 11 w 184"/>
                  <a:gd name="T19" fmla="*/ 1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39">
                    <a:moveTo>
                      <a:pt x="0" y="139"/>
                    </a:moveTo>
                    <a:lnTo>
                      <a:pt x="184" y="139"/>
                    </a:lnTo>
                    <a:lnTo>
                      <a:pt x="184" y="0"/>
                    </a:lnTo>
                    <a:lnTo>
                      <a:pt x="0" y="0"/>
                    </a:lnTo>
                    <a:lnTo>
                      <a:pt x="0" y="139"/>
                    </a:lnTo>
                    <a:close/>
                    <a:moveTo>
                      <a:pt x="11" y="12"/>
                    </a:moveTo>
                    <a:lnTo>
                      <a:pt x="173" y="12"/>
                    </a:lnTo>
                    <a:lnTo>
                      <a:pt x="173" y="127"/>
                    </a:lnTo>
                    <a:lnTo>
                      <a:pt x="11" y="127"/>
                    </a:lnTo>
                    <a:lnTo>
                      <a:pt x="11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14" name="Rectangle 69"/>
              <p:cNvSpPr>
                <a:spLocks noChangeArrowheads="1"/>
              </p:cNvSpPr>
              <p:nvPr/>
            </p:nvSpPr>
            <p:spPr bwMode="auto">
              <a:xfrm>
                <a:off x="4319588" y="5402263"/>
                <a:ext cx="19050" cy="174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  <p:grpSp>
        <p:nvGrpSpPr>
          <p:cNvPr id="218" name="Group 217"/>
          <p:cNvGrpSpPr/>
          <p:nvPr userDrawn="1"/>
        </p:nvGrpSpPr>
        <p:grpSpPr>
          <a:xfrm>
            <a:off x="10884717" y="3054064"/>
            <a:ext cx="723555" cy="723658"/>
            <a:chOff x="10583793" y="3706891"/>
            <a:chExt cx="1044644" cy="1044644"/>
          </a:xfrm>
        </p:grpSpPr>
        <p:sp>
          <p:nvSpPr>
            <p:cNvPr id="219" name="Oval 218"/>
            <p:cNvSpPr/>
            <p:nvPr userDrawn="1"/>
          </p:nvSpPr>
          <p:spPr bwMode="auto">
            <a:xfrm>
              <a:off x="10583793" y="3706891"/>
              <a:ext cx="1044644" cy="1044644"/>
            </a:xfrm>
            <a:prstGeom prst="ellipse">
              <a:avLst/>
            </a:prstGeom>
            <a:solidFill>
              <a:schemeClr val="accent1">
                <a:lumMod val="75000"/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3572"/>
              <a:endParaRPr lang="en-US" sz="1765"/>
            </a:p>
          </p:txBody>
        </p:sp>
        <p:sp>
          <p:nvSpPr>
            <p:cNvPr id="220" name="Freeform 70"/>
            <p:cNvSpPr>
              <a:spLocks noEditPoints="1"/>
            </p:cNvSpPr>
            <p:nvPr userDrawn="1"/>
          </p:nvSpPr>
          <p:spPr bwMode="auto">
            <a:xfrm>
              <a:off x="10828881" y="3980851"/>
              <a:ext cx="591279" cy="443459"/>
            </a:xfrm>
            <a:custGeom>
              <a:avLst/>
              <a:gdLst>
                <a:gd name="T0" fmla="*/ 161 w 184"/>
                <a:gd name="T1" fmla="*/ 0 h 138"/>
                <a:gd name="T2" fmla="*/ 23 w 184"/>
                <a:gd name="T3" fmla="*/ 0 h 138"/>
                <a:gd name="T4" fmla="*/ 23 w 184"/>
                <a:gd name="T5" fmla="*/ 87 h 138"/>
                <a:gd name="T6" fmla="*/ 0 w 184"/>
                <a:gd name="T7" fmla="*/ 127 h 138"/>
                <a:gd name="T8" fmla="*/ 0 w 184"/>
                <a:gd name="T9" fmla="*/ 138 h 138"/>
                <a:gd name="T10" fmla="*/ 184 w 184"/>
                <a:gd name="T11" fmla="*/ 138 h 138"/>
                <a:gd name="T12" fmla="*/ 184 w 184"/>
                <a:gd name="T13" fmla="*/ 127 h 138"/>
                <a:gd name="T14" fmla="*/ 161 w 184"/>
                <a:gd name="T15" fmla="*/ 87 h 138"/>
                <a:gd name="T16" fmla="*/ 161 w 184"/>
                <a:gd name="T17" fmla="*/ 0 h 138"/>
                <a:gd name="T18" fmla="*/ 150 w 184"/>
                <a:gd name="T19" fmla="*/ 81 h 138"/>
                <a:gd name="T20" fmla="*/ 34 w 184"/>
                <a:gd name="T21" fmla="*/ 81 h 138"/>
                <a:gd name="T22" fmla="*/ 34 w 184"/>
                <a:gd name="T23" fmla="*/ 12 h 138"/>
                <a:gd name="T24" fmla="*/ 150 w 184"/>
                <a:gd name="T25" fmla="*/ 12 h 138"/>
                <a:gd name="T26" fmla="*/ 150 w 184"/>
                <a:gd name="T27" fmla="*/ 81 h 138"/>
                <a:gd name="T28" fmla="*/ 170 w 184"/>
                <a:gd name="T29" fmla="*/ 127 h 138"/>
                <a:gd name="T30" fmla="*/ 13 w 184"/>
                <a:gd name="T31" fmla="*/ 127 h 138"/>
                <a:gd name="T32" fmla="*/ 33 w 184"/>
                <a:gd name="T33" fmla="*/ 92 h 138"/>
                <a:gd name="T34" fmla="*/ 151 w 184"/>
                <a:gd name="T35" fmla="*/ 92 h 138"/>
                <a:gd name="T36" fmla="*/ 170 w 184"/>
                <a:gd name="T37" fmla="*/ 12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138">
                  <a:moveTo>
                    <a:pt x="161" y="0"/>
                  </a:moveTo>
                  <a:lnTo>
                    <a:pt x="23" y="0"/>
                  </a:lnTo>
                  <a:lnTo>
                    <a:pt x="23" y="87"/>
                  </a:lnTo>
                  <a:lnTo>
                    <a:pt x="0" y="127"/>
                  </a:lnTo>
                  <a:lnTo>
                    <a:pt x="0" y="138"/>
                  </a:lnTo>
                  <a:lnTo>
                    <a:pt x="184" y="138"/>
                  </a:lnTo>
                  <a:lnTo>
                    <a:pt x="184" y="127"/>
                  </a:lnTo>
                  <a:lnTo>
                    <a:pt x="161" y="87"/>
                  </a:lnTo>
                  <a:lnTo>
                    <a:pt x="161" y="0"/>
                  </a:lnTo>
                  <a:close/>
                  <a:moveTo>
                    <a:pt x="150" y="81"/>
                  </a:moveTo>
                  <a:lnTo>
                    <a:pt x="34" y="81"/>
                  </a:lnTo>
                  <a:lnTo>
                    <a:pt x="34" y="12"/>
                  </a:lnTo>
                  <a:lnTo>
                    <a:pt x="150" y="12"/>
                  </a:lnTo>
                  <a:lnTo>
                    <a:pt x="150" y="81"/>
                  </a:lnTo>
                  <a:close/>
                  <a:moveTo>
                    <a:pt x="170" y="127"/>
                  </a:moveTo>
                  <a:lnTo>
                    <a:pt x="13" y="127"/>
                  </a:lnTo>
                  <a:lnTo>
                    <a:pt x="33" y="92"/>
                  </a:lnTo>
                  <a:lnTo>
                    <a:pt x="151" y="92"/>
                  </a:lnTo>
                  <a:lnTo>
                    <a:pt x="170" y="1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243" name="Group 242"/>
          <p:cNvGrpSpPr/>
          <p:nvPr userDrawn="1"/>
        </p:nvGrpSpPr>
        <p:grpSpPr>
          <a:xfrm>
            <a:off x="7636538" y="1425653"/>
            <a:ext cx="534839" cy="534913"/>
            <a:chOff x="8897994" y="3670079"/>
            <a:chExt cx="1081456" cy="1081456"/>
          </a:xfrm>
        </p:grpSpPr>
        <p:sp>
          <p:nvSpPr>
            <p:cNvPr id="244" name="Oval 243"/>
            <p:cNvSpPr/>
            <p:nvPr userDrawn="1"/>
          </p:nvSpPr>
          <p:spPr bwMode="auto">
            <a:xfrm>
              <a:off x="8897994" y="3670079"/>
              <a:ext cx="1081456" cy="1081456"/>
            </a:xfrm>
            <a:prstGeom prst="ellipse">
              <a:avLst/>
            </a:prstGeom>
            <a:solidFill>
              <a:srgbClr val="00BCF2">
                <a:alpha val="80000"/>
              </a:srgb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3572"/>
              <a:endParaRPr 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245" name="Freeform 102"/>
            <p:cNvSpPr>
              <a:spLocks noEditPoints="1"/>
            </p:cNvSpPr>
            <p:nvPr/>
          </p:nvSpPr>
          <p:spPr bwMode="auto">
            <a:xfrm>
              <a:off x="9223961" y="3924976"/>
              <a:ext cx="429523" cy="571661"/>
            </a:xfrm>
            <a:custGeom>
              <a:avLst/>
              <a:gdLst>
                <a:gd name="T0" fmla="*/ 0 w 139"/>
                <a:gd name="T1" fmla="*/ 185 h 185"/>
                <a:gd name="T2" fmla="*/ 116 w 139"/>
                <a:gd name="T3" fmla="*/ 185 h 185"/>
                <a:gd name="T4" fmla="*/ 116 w 139"/>
                <a:gd name="T5" fmla="*/ 162 h 185"/>
                <a:gd name="T6" fmla="*/ 139 w 139"/>
                <a:gd name="T7" fmla="*/ 162 h 185"/>
                <a:gd name="T8" fmla="*/ 139 w 139"/>
                <a:gd name="T9" fmla="*/ 35 h 185"/>
                <a:gd name="T10" fmla="*/ 104 w 139"/>
                <a:gd name="T11" fmla="*/ 0 h 185"/>
                <a:gd name="T12" fmla="*/ 24 w 139"/>
                <a:gd name="T13" fmla="*/ 0 h 185"/>
                <a:gd name="T14" fmla="*/ 24 w 139"/>
                <a:gd name="T15" fmla="*/ 23 h 185"/>
                <a:gd name="T16" fmla="*/ 0 w 139"/>
                <a:gd name="T17" fmla="*/ 23 h 185"/>
                <a:gd name="T18" fmla="*/ 0 w 139"/>
                <a:gd name="T19" fmla="*/ 185 h 185"/>
                <a:gd name="T20" fmla="*/ 123 w 139"/>
                <a:gd name="T21" fmla="*/ 35 h 185"/>
                <a:gd name="T22" fmla="*/ 104 w 139"/>
                <a:gd name="T23" fmla="*/ 35 h 185"/>
                <a:gd name="T24" fmla="*/ 104 w 139"/>
                <a:gd name="T25" fmla="*/ 17 h 185"/>
                <a:gd name="T26" fmla="*/ 123 w 139"/>
                <a:gd name="T27" fmla="*/ 35 h 185"/>
                <a:gd name="T28" fmla="*/ 35 w 139"/>
                <a:gd name="T29" fmla="*/ 11 h 185"/>
                <a:gd name="T30" fmla="*/ 93 w 139"/>
                <a:gd name="T31" fmla="*/ 11 h 185"/>
                <a:gd name="T32" fmla="*/ 93 w 139"/>
                <a:gd name="T33" fmla="*/ 46 h 185"/>
                <a:gd name="T34" fmla="*/ 127 w 139"/>
                <a:gd name="T35" fmla="*/ 46 h 185"/>
                <a:gd name="T36" fmla="*/ 127 w 139"/>
                <a:gd name="T37" fmla="*/ 150 h 185"/>
                <a:gd name="T38" fmla="*/ 35 w 139"/>
                <a:gd name="T39" fmla="*/ 150 h 185"/>
                <a:gd name="T40" fmla="*/ 35 w 139"/>
                <a:gd name="T41" fmla="*/ 11 h 185"/>
                <a:gd name="T42" fmla="*/ 12 w 139"/>
                <a:gd name="T43" fmla="*/ 35 h 185"/>
                <a:gd name="T44" fmla="*/ 24 w 139"/>
                <a:gd name="T45" fmla="*/ 35 h 185"/>
                <a:gd name="T46" fmla="*/ 24 w 139"/>
                <a:gd name="T47" fmla="*/ 162 h 185"/>
                <a:gd name="T48" fmla="*/ 104 w 139"/>
                <a:gd name="T49" fmla="*/ 162 h 185"/>
                <a:gd name="T50" fmla="*/ 104 w 139"/>
                <a:gd name="T51" fmla="*/ 173 h 185"/>
                <a:gd name="T52" fmla="*/ 12 w 139"/>
                <a:gd name="T53" fmla="*/ 173 h 185"/>
                <a:gd name="T54" fmla="*/ 12 w 139"/>
                <a:gd name="T55" fmla="*/ 3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9" h="185">
                  <a:moveTo>
                    <a:pt x="0" y="185"/>
                  </a:moveTo>
                  <a:lnTo>
                    <a:pt x="116" y="185"/>
                  </a:lnTo>
                  <a:lnTo>
                    <a:pt x="116" y="162"/>
                  </a:lnTo>
                  <a:lnTo>
                    <a:pt x="139" y="162"/>
                  </a:lnTo>
                  <a:lnTo>
                    <a:pt x="139" y="35"/>
                  </a:lnTo>
                  <a:lnTo>
                    <a:pt x="104" y="0"/>
                  </a:lnTo>
                  <a:lnTo>
                    <a:pt x="24" y="0"/>
                  </a:lnTo>
                  <a:lnTo>
                    <a:pt x="24" y="23"/>
                  </a:lnTo>
                  <a:lnTo>
                    <a:pt x="0" y="23"/>
                  </a:lnTo>
                  <a:lnTo>
                    <a:pt x="0" y="185"/>
                  </a:lnTo>
                  <a:close/>
                  <a:moveTo>
                    <a:pt x="123" y="35"/>
                  </a:moveTo>
                  <a:lnTo>
                    <a:pt x="104" y="35"/>
                  </a:lnTo>
                  <a:lnTo>
                    <a:pt x="104" y="17"/>
                  </a:lnTo>
                  <a:lnTo>
                    <a:pt x="123" y="35"/>
                  </a:lnTo>
                  <a:close/>
                  <a:moveTo>
                    <a:pt x="35" y="11"/>
                  </a:moveTo>
                  <a:lnTo>
                    <a:pt x="93" y="11"/>
                  </a:lnTo>
                  <a:lnTo>
                    <a:pt x="93" y="46"/>
                  </a:lnTo>
                  <a:lnTo>
                    <a:pt x="127" y="46"/>
                  </a:lnTo>
                  <a:lnTo>
                    <a:pt x="127" y="150"/>
                  </a:lnTo>
                  <a:lnTo>
                    <a:pt x="35" y="150"/>
                  </a:lnTo>
                  <a:lnTo>
                    <a:pt x="35" y="11"/>
                  </a:lnTo>
                  <a:close/>
                  <a:moveTo>
                    <a:pt x="12" y="35"/>
                  </a:moveTo>
                  <a:lnTo>
                    <a:pt x="24" y="35"/>
                  </a:lnTo>
                  <a:lnTo>
                    <a:pt x="24" y="162"/>
                  </a:lnTo>
                  <a:lnTo>
                    <a:pt x="104" y="162"/>
                  </a:lnTo>
                  <a:lnTo>
                    <a:pt x="104" y="173"/>
                  </a:lnTo>
                  <a:lnTo>
                    <a:pt x="12" y="173"/>
                  </a:lnTo>
                  <a:lnTo>
                    <a:pt x="12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765"/>
            </a:p>
          </p:txBody>
        </p:sp>
      </p:grpSp>
      <p:grpSp>
        <p:nvGrpSpPr>
          <p:cNvPr id="249" name="Group 248"/>
          <p:cNvGrpSpPr/>
          <p:nvPr userDrawn="1"/>
        </p:nvGrpSpPr>
        <p:grpSpPr>
          <a:xfrm>
            <a:off x="9116882" y="870909"/>
            <a:ext cx="857423" cy="857545"/>
            <a:chOff x="8925021" y="1502075"/>
            <a:chExt cx="1081456" cy="1081456"/>
          </a:xfrm>
        </p:grpSpPr>
        <p:sp>
          <p:nvSpPr>
            <p:cNvPr id="250" name="Oval 249"/>
            <p:cNvSpPr/>
            <p:nvPr/>
          </p:nvSpPr>
          <p:spPr bwMode="auto">
            <a:xfrm>
              <a:off x="8925021" y="1502075"/>
              <a:ext cx="1081456" cy="1081456"/>
            </a:xfrm>
            <a:prstGeom prst="ellipse">
              <a:avLst/>
            </a:prstGeom>
            <a:solidFill>
              <a:schemeClr val="tx2"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3572"/>
              <a:endParaRPr lang="en-US" sz="1800" kern="0">
                <a:solidFill>
                  <a:srgbClr val="FFFFFF"/>
                </a:solidFill>
              </a:endParaRPr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9294975" y="1752600"/>
              <a:ext cx="341548" cy="544712"/>
              <a:chOff x="4237038" y="4275138"/>
              <a:chExt cx="184150" cy="293688"/>
            </a:xfrm>
            <a:solidFill>
              <a:schemeClr val="bg1"/>
            </a:solidFill>
          </p:grpSpPr>
          <p:sp>
            <p:nvSpPr>
              <p:cNvPr id="252" name="Freeform 66"/>
              <p:cNvSpPr>
                <a:spLocks noEditPoints="1"/>
              </p:cNvSpPr>
              <p:nvPr/>
            </p:nvSpPr>
            <p:spPr bwMode="auto">
              <a:xfrm>
                <a:off x="4237038" y="4275138"/>
                <a:ext cx="184150" cy="293688"/>
              </a:xfrm>
              <a:custGeom>
                <a:avLst/>
                <a:gdLst>
                  <a:gd name="T0" fmla="*/ 0 w 116"/>
                  <a:gd name="T1" fmla="*/ 185 h 185"/>
                  <a:gd name="T2" fmla="*/ 116 w 116"/>
                  <a:gd name="T3" fmla="*/ 185 h 185"/>
                  <a:gd name="T4" fmla="*/ 116 w 116"/>
                  <a:gd name="T5" fmla="*/ 0 h 185"/>
                  <a:gd name="T6" fmla="*/ 0 w 116"/>
                  <a:gd name="T7" fmla="*/ 0 h 185"/>
                  <a:gd name="T8" fmla="*/ 0 w 116"/>
                  <a:gd name="T9" fmla="*/ 185 h 185"/>
                  <a:gd name="T10" fmla="*/ 104 w 116"/>
                  <a:gd name="T11" fmla="*/ 127 h 185"/>
                  <a:gd name="T12" fmla="*/ 12 w 116"/>
                  <a:gd name="T13" fmla="*/ 127 h 185"/>
                  <a:gd name="T14" fmla="*/ 12 w 116"/>
                  <a:gd name="T15" fmla="*/ 35 h 185"/>
                  <a:gd name="T16" fmla="*/ 104 w 116"/>
                  <a:gd name="T17" fmla="*/ 35 h 185"/>
                  <a:gd name="T18" fmla="*/ 104 w 116"/>
                  <a:gd name="T19" fmla="*/ 127 h 185"/>
                  <a:gd name="T20" fmla="*/ 12 w 116"/>
                  <a:gd name="T21" fmla="*/ 138 h 185"/>
                  <a:gd name="T22" fmla="*/ 104 w 116"/>
                  <a:gd name="T23" fmla="*/ 138 h 185"/>
                  <a:gd name="T24" fmla="*/ 104 w 116"/>
                  <a:gd name="T25" fmla="*/ 173 h 185"/>
                  <a:gd name="T26" fmla="*/ 12 w 116"/>
                  <a:gd name="T27" fmla="*/ 173 h 185"/>
                  <a:gd name="T28" fmla="*/ 12 w 116"/>
                  <a:gd name="T29" fmla="*/ 138 h 185"/>
                  <a:gd name="T30" fmla="*/ 104 w 116"/>
                  <a:gd name="T31" fmla="*/ 23 h 185"/>
                  <a:gd name="T32" fmla="*/ 12 w 116"/>
                  <a:gd name="T33" fmla="*/ 23 h 185"/>
                  <a:gd name="T34" fmla="*/ 12 w 116"/>
                  <a:gd name="T35" fmla="*/ 11 h 185"/>
                  <a:gd name="T36" fmla="*/ 104 w 116"/>
                  <a:gd name="T37" fmla="*/ 11 h 185"/>
                  <a:gd name="T38" fmla="*/ 104 w 116"/>
                  <a:gd name="T39" fmla="*/ 23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6" h="185">
                    <a:moveTo>
                      <a:pt x="0" y="185"/>
                    </a:moveTo>
                    <a:lnTo>
                      <a:pt x="116" y="185"/>
                    </a:lnTo>
                    <a:lnTo>
                      <a:pt x="116" y="0"/>
                    </a:lnTo>
                    <a:lnTo>
                      <a:pt x="0" y="0"/>
                    </a:lnTo>
                    <a:lnTo>
                      <a:pt x="0" y="185"/>
                    </a:lnTo>
                    <a:close/>
                    <a:moveTo>
                      <a:pt x="104" y="127"/>
                    </a:moveTo>
                    <a:lnTo>
                      <a:pt x="12" y="127"/>
                    </a:lnTo>
                    <a:lnTo>
                      <a:pt x="12" y="35"/>
                    </a:lnTo>
                    <a:lnTo>
                      <a:pt x="104" y="35"/>
                    </a:lnTo>
                    <a:lnTo>
                      <a:pt x="104" y="127"/>
                    </a:lnTo>
                    <a:close/>
                    <a:moveTo>
                      <a:pt x="12" y="138"/>
                    </a:moveTo>
                    <a:lnTo>
                      <a:pt x="104" y="138"/>
                    </a:lnTo>
                    <a:lnTo>
                      <a:pt x="104" y="173"/>
                    </a:lnTo>
                    <a:lnTo>
                      <a:pt x="12" y="173"/>
                    </a:lnTo>
                    <a:lnTo>
                      <a:pt x="12" y="138"/>
                    </a:lnTo>
                    <a:close/>
                    <a:moveTo>
                      <a:pt x="104" y="23"/>
                    </a:moveTo>
                    <a:lnTo>
                      <a:pt x="12" y="23"/>
                    </a:lnTo>
                    <a:lnTo>
                      <a:pt x="12" y="11"/>
                    </a:lnTo>
                    <a:lnTo>
                      <a:pt x="104" y="11"/>
                    </a:lnTo>
                    <a:lnTo>
                      <a:pt x="104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53" name="Rectangle 67"/>
              <p:cNvSpPr>
                <a:spLocks noChangeArrowheads="1"/>
              </p:cNvSpPr>
              <p:nvPr/>
            </p:nvSpPr>
            <p:spPr bwMode="auto">
              <a:xfrm>
                <a:off x="4319588" y="4513263"/>
                <a:ext cx="1905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  <p:sp>
        <p:nvSpPr>
          <p:cNvPr id="285" name="Oval 284"/>
          <p:cNvSpPr/>
          <p:nvPr userDrawn="1"/>
        </p:nvSpPr>
        <p:spPr bwMode="auto">
          <a:xfrm>
            <a:off x="4947865" y="393990"/>
            <a:ext cx="621621" cy="621709"/>
          </a:xfrm>
          <a:prstGeom prst="ellipse">
            <a:avLst/>
          </a:prstGeom>
          <a:solidFill>
            <a:schemeClr val="tx2">
              <a:alpha val="80000"/>
            </a:schemeClr>
          </a:solidFill>
          <a:ln w="349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913572"/>
            <a:endParaRPr lang="en-US" sz="1800" kern="0">
              <a:solidFill>
                <a:srgbClr val="FFFFFF"/>
              </a:solidFill>
            </a:endParaRPr>
          </a:p>
        </p:txBody>
      </p:sp>
      <p:grpSp>
        <p:nvGrpSpPr>
          <p:cNvPr id="297" name="Group 296"/>
          <p:cNvGrpSpPr/>
          <p:nvPr userDrawn="1"/>
        </p:nvGrpSpPr>
        <p:grpSpPr>
          <a:xfrm>
            <a:off x="9176931" y="4748271"/>
            <a:ext cx="544009" cy="544087"/>
            <a:chOff x="4084637" y="1169326"/>
            <a:chExt cx="813555" cy="813555"/>
          </a:xfrm>
        </p:grpSpPr>
        <p:sp>
          <p:nvSpPr>
            <p:cNvPr id="298" name="Oval 297"/>
            <p:cNvSpPr/>
            <p:nvPr userDrawn="1"/>
          </p:nvSpPr>
          <p:spPr bwMode="auto">
            <a:xfrm>
              <a:off x="4084637" y="1169326"/>
              <a:ext cx="813555" cy="813555"/>
            </a:xfrm>
            <a:prstGeom prst="ellipse">
              <a:avLst/>
            </a:prstGeom>
            <a:solidFill>
              <a:schemeClr val="tx2"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3572"/>
              <a:endParaRPr 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299" name="Freeform 92"/>
            <p:cNvSpPr>
              <a:spLocks/>
            </p:cNvSpPr>
            <p:nvPr userDrawn="1"/>
          </p:nvSpPr>
          <p:spPr bwMode="auto">
            <a:xfrm>
              <a:off x="4305575" y="1414775"/>
              <a:ext cx="383900" cy="380700"/>
            </a:xfrm>
            <a:custGeom>
              <a:avLst/>
              <a:gdLst>
                <a:gd name="T0" fmla="*/ 3 w 121"/>
                <a:gd name="T1" fmla="*/ 91 h 120"/>
                <a:gd name="T2" fmla="*/ 87 w 121"/>
                <a:gd name="T3" fmla="*/ 83 h 120"/>
                <a:gd name="T4" fmla="*/ 109 w 121"/>
                <a:gd name="T5" fmla="*/ 30 h 120"/>
                <a:gd name="T6" fmla="*/ 121 w 121"/>
                <a:gd name="T7" fmla="*/ 17 h 120"/>
                <a:gd name="T8" fmla="*/ 109 w 121"/>
                <a:gd name="T9" fmla="*/ 20 h 120"/>
                <a:gd name="T10" fmla="*/ 118 w 121"/>
                <a:gd name="T11" fmla="*/ 7 h 120"/>
                <a:gd name="T12" fmla="*/ 103 w 121"/>
                <a:gd name="T13" fmla="*/ 13 h 120"/>
                <a:gd name="T14" fmla="*/ 75 w 121"/>
                <a:gd name="T15" fmla="*/ 7 h 120"/>
                <a:gd name="T16" fmla="*/ 60 w 121"/>
                <a:gd name="T17" fmla="*/ 34 h 120"/>
                <a:gd name="T18" fmla="*/ 12 w 121"/>
                <a:gd name="T19" fmla="*/ 9 h 120"/>
                <a:gd name="T20" fmla="*/ 18 w 121"/>
                <a:gd name="T21" fmla="*/ 41 h 120"/>
                <a:gd name="T22" fmla="*/ 8 w 121"/>
                <a:gd name="T23" fmla="*/ 39 h 120"/>
                <a:gd name="T24" fmla="*/ 26 w 121"/>
                <a:gd name="T25" fmla="*/ 63 h 120"/>
                <a:gd name="T26" fmla="*/ 16 w 121"/>
                <a:gd name="T27" fmla="*/ 64 h 120"/>
                <a:gd name="T28" fmla="*/ 38 w 121"/>
                <a:gd name="T29" fmla="*/ 80 h 120"/>
                <a:gd name="T30" fmla="*/ 3 w 121"/>
                <a:gd name="T31" fmla="*/ 9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1" h="120">
                  <a:moveTo>
                    <a:pt x="3" y="91"/>
                  </a:moveTo>
                  <a:cubicBezTo>
                    <a:pt x="3" y="91"/>
                    <a:pt x="46" y="120"/>
                    <a:pt x="87" y="83"/>
                  </a:cubicBezTo>
                  <a:cubicBezTo>
                    <a:pt x="105" y="68"/>
                    <a:pt x="110" y="48"/>
                    <a:pt x="109" y="30"/>
                  </a:cubicBezTo>
                  <a:cubicBezTo>
                    <a:pt x="109" y="30"/>
                    <a:pt x="120" y="22"/>
                    <a:pt x="121" y="17"/>
                  </a:cubicBezTo>
                  <a:cubicBezTo>
                    <a:pt x="121" y="17"/>
                    <a:pt x="114" y="20"/>
                    <a:pt x="109" y="20"/>
                  </a:cubicBezTo>
                  <a:cubicBezTo>
                    <a:pt x="109" y="20"/>
                    <a:pt x="118" y="13"/>
                    <a:pt x="118" y="7"/>
                  </a:cubicBezTo>
                  <a:cubicBezTo>
                    <a:pt x="118" y="7"/>
                    <a:pt x="110" y="11"/>
                    <a:pt x="103" y="13"/>
                  </a:cubicBezTo>
                  <a:cubicBezTo>
                    <a:pt x="103" y="13"/>
                    <a:pt x="89" y="0"/>
                    <a:pt x="75" y="7"/>
                  </a:cubicBezTo>
                  <a:cubicBezTo>
                    <a:pt x="61" y="14"/>
                    <a:pt x="60" y="25"/>
                    <a:pt x="60" y="34"/>
                  </a:cubicBezTo>
                  <a:cubicBezTo>
                    <a:pt x="60" y="34"/>
                    <a:pt x="30" y="33"/>
                    <a:pt x="12" y="9"/>
                  </a:cubicBezTo>
                  <a:cubicBezTo>
                    <a:pt x="12" y="9"/>
                    <a:pt x="0" y="27"/>
                    <a:pt x="18" y="41"/>
                  </a:cubicBezTo>
                  <a:cubicBezTo>
                    <a:pt x="18" y="41"/>
                    <a:pt x="14" y="42"/>
                    <a:pt x="8" y="39"/>
                  </a:cubicBezTo>
                  <a:cubicBezTo>
                    <a:pt x="8" y="39"/>
                    <a:pt x="6" y="58"/>
                    <a:pt x="26" y="63"/>
                  </a:cubicBezTo>
                  <a:cubicBezTo>
                    <a:pt x="26" y="63"/>
                    <a:pt x="19" y="64"/>
                    <a:pt x="16" y="64"/>
                  </a:cubicBezTo>
                  <a:cubicBezTo>
                    <a:pt x="16" y="64"/>
                    <a:pt x="20" y="79"/>
                    <a:pt x="38" y="80"/>
                  </a:cubicBezTo>
                  <a:cubicBezTo>
                    <a:pt x="38" y="80"/>
                    <a:pt x="29" y="92"/>
                    <a:pt x="3" y="91"/>
                  </a:cubicBezTo>
                  <a:close/>
                </a:path>
              </a:pathLst>
            </a:custGeom>
            <a:noFill/>
            <a:ln w="2857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89619" tIns="44810" rIns="89619" bIns="44810" numCol="1" anchor="t" anchorCtr="0" compatLnSpc="1">
              <a:prstTxWarp prst="textNoShape">
                <a:avLst/>
              </a:prstTxWarp>
            </a:bodyPr>
            <a:lstStyle/>
            <a:p>
              <a:endParaRPr lang="en-US" sz="1729"/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7786014" y="158514"/>
            <a:ext cx="637954" cy="638044"/>
            <a:chOff x="7942140" y="161669"/>
            <a:chExt cx="650746" cy="650746"/>
          </a:xfrm>
        </p:grpSpPr>
        <p:sp>
          <p:nvSpPr>
            <p:cNvPr id="233" name="Oval 232"/>
            <p:cNvSpPr/>
            <p:nvPr userDrawn="1"/>
          </p:nvSpPr>
          <p:spPr bwMode="auto">
            <a:xfrm>
              <a:off x="7942140" y="161669"/>
              <a:ext cx="650746" cy="650746"/>
            </a:xfrm>
            <a:prstGeom prst="ellipse">
              <a:avLst/>
            </a:prstGeom>
            <a:solidFill>
              <a:srgbClr val="00BCF2">
                <a:alpha val="80000"/>
              </a:srgb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3572"/>
              <a:endParaRPr 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92" name="Freeform 13"/>
            <p:cNvSpPr>
              <a:spLocks noEditPoints="1"/>
            </p:cNvSpPr>
            <p:nvPr userDrawn="1"/>
          </p:nvSpPr>
          <p:spPr bwMode="auto">
            <a:xfrm>
              <a:off x="8102225" y="353590"/>
              <a:ext cx="330576" cy="226934"/>
            </a:xfrm>
            <a:custGeom>
              <a:avLst/>
              <a:gdLst>
                <a:gd name="T0" fmla="*/ 0 w 185"/>
                <a:gd name="T1" fmla="*/ 127 h 127"/>
                <a:gd name="T2" fmla="*/ 185 w 185"/>
                <a:gd name="T3" fmla="*/ 127 h 127"/>
                <a:gd name="T4" fmla="*/ 185 w 185"/>
                <a:gd name="T5" fmla="*/ 0 h 127"/>
                <a:gd name="T6" fmla="*/ 0 w 185"/>
                <a:gd name="T7" fmla="*/ 0 h 127"/>
                <a:gd name="T8" fmla="*/ 0 w 185"/>
                <a:gd name="T9" fmla="*/ 127 h 127"/>
                <a:gd name="T10" fmla="*/ 160 w 185"/>
                <a:gd name="T11" fmla="*/ 11 h 127"/>
                <a:gd name="T12" fmla="*/ 92 w 185"/>
                <a:gd name="T13" fmla="*/ 56 h 127"/>
                <a:gd name="T14" fmla="*/ 25 w 185"/>
                <a:gd name="T15" fmla="*/ 11 h 127"/>
                <a:gd name="T16" fmla="*/ 160 w 185"/>
                <a:gd name="T17" fmla="*/ 11 h 127"/>
                <a:gd name="T18" fmla="*/ 12 w 185"/>
                <a:gd name="T19" fmla="*/ 17 h 127"/>
                <a:gd name="T20" fmla="*/ 92 w 185"/>
                <a:gd name="T21" fmla="*/ 71 h 127"/>
                <a:gd name="T22" fmla="*/ 173 w 185"/>
                <a:gd name="T23" fmla="*/ 17 h 127"/>
                <a:gd name="T24" fmla="*/ 173 w 185"/>
                <a:gd name="T25" fmla="*/ 115 h 127"/>
                <a:gd name="T26" fmla="*/ 12 w 185"/>
                <a:gd name="T27" fmla="*/ 115 h 127"/>
                <a:gd name="T28" fmla="*/ 12 w 185"/>
                <a:gd name="T29" fmla="*/ 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127">
                  <a:moveTo>
                    <a:pt x="0" y="127"/>
                  </a:moveTo>
                  <a:lnTo>
                    <a:pt x="185" y="127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0" y="127"/>
                  </a:lnTo>
                  <a:close/>
                  <a:moveTo>
                    <a:pt x="160" y="11"/>
                  </a:moveTo>
                  <a:lnTo>
                    <a:pt x="92" y="56"/>
                  </a:lnTo>
                  <a:lnTo>
                    <a:pt x="25" y="11"/>
                  </a:lnTo>
                  <a:lnTo>
                    <a:pt x="160" y="11"/>
                  </a:lnTo>
                  <a:close/>
                  <a:moveTo>
                    <a:pt x="12" y="17"/>
                  </a:moveTo>
                  <a:lnTo>
                    <a:pt x="92" y="71"/>
                  </a:lnTo>
                  <a:lnTo>
                    <a:pt x="173" y="17"/>
                  </a:lnTo>
                  <a:lnTo>
                    <a:pt x="173" y="115"/>
                  </a:lnTo>
                  <a:lnTo>
                    <a:pt x="12" y="115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6189281" y="796558"/>
            <a:ext cx="896425" cy="896552"/>
            <a:chOff x="6313389" y="812415"/>
            <a:chExt cx="914400" cy="914400"/>
          </a:xfrm>
        </p:grpSpPr>
        <p:sp>
          <p:nvSpPr>
            <p:cNvPr id="216" name="Oval 215"/>
            <p:cNvSpPr/>
            <p:nvPr/>
          </p:nvSpPr>
          <p:spPr bwMode="auto">
            <a:xfrm>
              <a:off x="6313389" y="812415"/>
              <a:ext cx="914400" cy="914400"/>
            </a:xfrm>
            <a:prstGeom prst="ellipse">
              <a:avLst/>
            </a:prstGeom>
            <a:solidFill>
              <a:schemeClr val="tx2"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3572"/>
              <a:endParaRPr 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98" name="Freeform 9"/>
            <p:cNvSpPr>
              <a:spLocks noEditPoints="1"/>
            </p:cNvSpPr>
            <p:nvPr userDrawn="1"/>
          </p:nvSpPr>
          <p:spPr bwMode="auto">
            <a:xfrm>
              <a:off x="6526957" y="1077553"/>
              <a:ext cx="466774" cy="358024"/>
            </a:xfrm>
            <a:custGeom>
              <a:avLst/>
              <a:gdLst>
                <a:gd name="T0" fmla="*/ 0 w 115"/>
                <a:gd name="T1" fmla="*/ 9 h 88"/>
                <a:gd name="T2" fmla="*/ 115 w 115"/>
                <a:gd name="T3" fmla="*/ 0 h 88"/>
                <a:gd name="T4" fmla="*/ 98 w 115"/>
                <a:gd name="T5" fmla="*/ 3 h 88"/>
                <a:gd name="T6" fmla="*/ 94 w 115"/>
                <a:gd name="T7" fmla="*/ 6 h 88"/>
                <a:gd name="T8" fmla="*/ 98 w 115"/>
                <a:gd name="T9" fmla="*/ 3 h 88"/>
                <a:gd name="T10" fmla="*/ 101 w 115"/>
                <a:gd name="T11" fmla="*/ 3 h 88"/>
                <a:gd name="T12" fmla="*/ 105 w 115"/>
                <a:gd name="T13" fmla="*/ 6 h 88"/>
                <a:gd name="T14" fmla="*/ 112 w 115"/>
                <a:gd name="T15" fmla="*/ 3 h 88"/>
                <a:gd name="T16" fmla="*/ 108 w 115"/>
                <a:gd name="T17" fmla="*/ 6 h 88"/>
                <a:gd name="T18" fmla="*/ 112 w 115"/>
                <a:gd name="T19" fmla="*/ 3 h 88"/>
                <a:gd name="T20" fmla="*/ 115 w 115"/>
                <a:gd name="T21" fmla="*/ 88 h 88"/>
                <a:gd name="T22" fmla="*/ 0 w 115"/>
                <a:gd name="T23" fmla="*/ 13 h 88"/>
                <a:gd name="T24" fmla="*/ 108 w 115"/>
                <a:gd name="T25" fmla="*/ 20 h 88"/>
                <a:gd name="T26" fmla="*/ 7 w 115"/>
                <a:gd name="T27" fmla="*/ 81 h 88"/>
                <a:gd name="T28" fmla="*/ 108 w 115"/>
                <a:gd name="T29" fmla="*/ 20 h 88"/>
                <a:gd name="T30" fmla="*/ 54 w 115"/>
                <a:gd name="T31" fmla="*/ 31 h 88"/>
                <a:gd name="T32" fmla="*/ 49 w 115"/>
                <a:gd name="T33" fmla="*/ 50 h 88"/>
                <a:gd name="T34" fmla="*/ 49 w 115"/>
                <a:gd name="T35" fmla="*/ 31 h 88"/>
                <a:gd name="T36" fmla="*/ 34 w 115"/>
                <a:gd name="T37" fmla="*/ 34 h 88"/>
                <a:gd name="T38" fmla="*/ 30 w 115"/>
                <a:gd name="T39" fmla="*/ 50 h 88"/>
                <a:gd name="T40" fmla="*/ 30 w 115"/>
                <a:gd name="T41" fmla="*/ 34 h 88"/>
                <a:gd name="T42" fmla="*/ 28 w 115"/>
                <a:gd name="T43" fmla="*/ 43 h 88"/>
                <a:gd name="T44" fmla="*/ 23 w 115"/>
                <a:gd name="T45" fmla="*/ 50 h 88"/>
                <a:gd name="T46" fmla="*/ 23 w 115"/>
                <a:gd name="T47" fmla="*/ 43 h 88"/>
                <a:gd name="T48" fmla="*/ 41 w 115"/>
                <a:gd name="T49" fmla="*/ 37 h 88"/>
                <a:gd name="T50" fmla="*/ 36 w 115"/>
                <a:gd name="T51" fmla="*/ 50 h 88"/>
                <a:gd name="T52" fmla="*/ 36 w 115"/>
                <a:gd name="T53" fmla="*/ 37 h 88"/>
                <a:gd name="T54" fmla="*/ 47 w 115"/>
                <a:gd name="T55" fmla="*/ 46 h 88"/>
                <a:gd name="T56" fmla="*/ 42 w 115"/>
                <a:gd name="T57" fmla="*/ 50 h 88"/>
                <a:gd name="T58" fmla="*/ 42 w 115"/>
                <a:gd name="T59" fmla="*/ 46 h 88"/>
                <a:gd name="T60" fmla="*/ 62 w 115"/>
                <a:gd name="T61" fmla="*/ 52 h 88"/>
                <a:gd name="T62" fmla="*/ 76 w 115"/>
                <a:gd name="T63" fmla="*/ 52 h 88"/>
                <a:gd name="T64" fmla="*/ 76 w 115"/>
                <a:gd name="T65" fmla="*/ 66 h 88"/>
                <a:gd name="T66" fmla="*/ 80 w 115"/>
                <a:gd name="T67" fmla="*/ 35 h 88"/>
                <a:gd name="T68" fmla="*/ 80 w 115"/>
                <a:gd name="T69" fmla="*/ 50 h 88"/>
                <a:gd name="T70" fmla="*/ 52 w 115"/>
                <a:gd name="T71" fmla="*/ 59 h 88"/>
                <a:gd name="T72" fmla="*/ 27 w 115"/>
                <a:gd name="T73" fmla="*/ 57 h 88"/>
                <a:gd name="T74" fmla="*/ 24 w 115"/>
                <a:gd name="T75" fmla="*/ 69 h 88"/>
                <a:gd name="T76" fmla="*/ 24 w 115"/>
                <a:gd name="T77" fmla="*/ 66 h 88"/>
                <a:gd name="T78" fmla="*/ 24 w 115"/>
                <a:gd name="T79" fmla="*/ 69 h 88"/>
                <a:gd name="T80" fmla="*/ 23 w 115"/>
                <a:gd name="T81" fmla="*/ 63 h 88"/>
                <a:gd name="T82" fmla="*/ 25 w 115"/>
                <a:gd name="T83" fmla="*/ 63 h 88"/>
                <a:gd name="T84" fmla="*/ 24 w 115"/>
                <a:gd name="T85" fmla="*/ 59 h 88"/>
                <a:gd name="T86" fmla="*/ 24 w 115"/>
                <a:gd name="T87" fmla="*/ 57 h 88"/>
                <a:gd name="T88" fmla="*/ 24 w 115"/>
                <a:gd name="T89" fmla="*/ 59 h 88"/>
                <a:gd name="T90" fmla="*/ 27 w 115"/>
                <a:gd name="T91" fmla="*/ 69 h 88"/>
                <a:gd name="T92" fmla="*/ 50 w 115"/>
                <a:gd name="T93" fmla="*/ 66 h 88"/>
                <a:gd name="T94" fmla="*/ 54 w 115"/>
                <a:gd name="T95" fmla="*/ 64 h 88"/>
                <a:gd name="T96" fmla="*/ 27 w 115"/>
                <a:gd name="T97" fmla="*/ 62 h 88"/>
                <a:gd name="T98" fmla="*/ 54 w 115"/>
                <a:gd name="T99" fmla="*/ 6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5" h="88">
                  <a:moveTo>
                    <a:pt x="115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5" y="0"/>
                    <a:pt x="115" y="0"/>
                    <a:pt x="115" y="0"/>
                  </a:cubicBezTo>
                  <a:lnTo>
                    <a:pt x="115" y="9"/>
                  </a:lnTo>
                  <a:close/>
                  <a:moveTo>
                    <a:pt x="98" y="3"/>
                  </a:moveTo>
                  <a:cubicBezTo>
                    <a:pt x="94" y="3"/>
                    <a:pt x="94" y="3"/>
                    <a:pt x="94" y="3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8" y="6"/>
                    <a:pt x="98" y="6"/>
                    <a:pt x="98" y="6"/>
                  </a:cubicBezTo>
                  <a:lnTo>
                    <a:pt x="98" y="3"/>
                  </a:lnTo>
                  <a:close/>
                  <a:moveTo>
                    <a:pt x="105" y="3"/>
                  </a:moveTo>
                  <a:cubicBezTo>
                    <a:pt x="101" y="3"/>
                    <a:pt x="101" y="3"/>
                    <a:pt x="101" y="3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5" y="6"/>
                    <a:pt x="105" y="6"/>
                    <a:pt x="105" y="6"/>
                  </a:cubicBezTo>
                  <a:lnTo>
                    <a:pt x="105" y="3"/>
                  </a:lnTo>
                  <a:close/>
                  <a:moveTo>
                    <a:pt x="112" y="3"/>
                  </a:moveTo>
                  <a:cubicBezTo>
                    <a:pt x="108" y="3"/>
                    <a:pt x="108" y="3"/>
                    <a:pt x="108" y="3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12" y="6"/>
                    <a:pt x="112" y="6"/>
                    <a:pt x="112" y="6"/>
                  </a:cubicBezTo>
                  <a:lnTo>
                    <a:pt x="112" y="3"/>
                  </a:lnTo>
                  <a:close/>
                  <a:moveTo>
                    <a:pt x="115" y="13"/>
                  </a:moveTo>
                  <a:cubicBezTo>
                    <a:pt x="115" y="88"/>
                    <a:pt x="115" y="88"/>
                    <a:pt x="115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115" y="13"/>
                  </a:lnTo>
                  <a:close/>
                  <a:moveTo>
                    <a:pt x="108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108" y="81"/>
                    <a:pt x="108" y="81"/>
                    <a:pt x="108" y="81"/>
                  </a:cubicBezTo>
                  <a:lnTo>
                    <a:pt x="108" y="20"/>
                  </a:lnTo>
                  <a:close/>
                  <a:moveTo>
                    <a:pt x="49" y="31"/>
                  </a:moveTo>
                  <a:cubicBezTo>
                    <a:pt x="54" y="31"/>
                    <a:pt x="54" y="31"/>
                    <a:pt x="54" y="31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lose/>
                  <a:moveTo>
                    <a:pt x="30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0" y="34"/>
                    <a:pt x="30" y="34"/>
                  </a:cubicBezTo>
                  <a:close/>
                  <a:moveTo>
                    <a:pt x="23" y="43"/>
                  </a:moveTo>
                  <a:cubicBezTo>
                    <a:pt x="28" y="43"/>
                    <a:pt x="28" y="43"/>
                    <a:pt x="28" y="43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lose/>
                  <a:moveTo>
                    <a:pt x="36" y="37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lose/>
                  <a:moveTo>
                    <a:pt x="42" y="46"/>
                  </a:moveTo>
                  <a:cubicBezTo>
                    <a:pt x="47" y="46"/>
                    <a:pt x="47" y="46"/>
                    <a:pt x="47" y="46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lose/>
                  <a:moveTo>
                    <a:pt x="76" y="66"/>
                  </a:moveTo>
                  <a:cubicBezTo>
                    <a:pt x="69" y="66"/>
                    <a:pt x="62" y="60"/>
                    <a:pt x="62" y="52"/>
                  </a:cubicBezTo>
                  <a:cubicBezTo>
                    <a:pt x="62" y="44"/>
                    <a:pt x="69" y="38"/>
                    <a:pt x="76" y="38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1" y="60"/>
                    <a:pt x="84" y="66"/>
                    <a:pt x="76" y="66"/>
                  </a:cubicBezTo>
                  <a:close/>
                  <a:moveTo>
                    <a:pt x="80" y="50"/>
                  </a:moveTo>
                  <a:cubicBezTo>
                    <a:pt x="80" y="50"/>
                    <a:pt x="80" y="50"/>
                    <a:pt x="80" y="35"/>
                  </a:cubicBezTo>
                  <a:cubicBezTo>
                    <a:pt x="88" y="35"/>
                    <a:pt x="94" y="42"/>
                    <a:pt x="94" y="50"/>
                  </a:cubicBezTo>
                  <a:cubicBezTo>
                    <a:pt x="94" y="50"/>
                    <a:pt x="94" y="50"/>
                    <a:pt x="80" y="50"/>
                  </a:cubicBezTo>
                  <a:close/>
                  <a:moveTo>
                    <a:pt x="52" y="57"/>
                  </a:moveTo>
                  <a:cubicBezTo>
                    <a:pt x="52" y="57"/>
                    <a:pt x="52" y="57"/>
                    <a:pt x="52" y="59"/>
                  </a:cubicBezTo>
                  <a:cubicBezTo>
                    <a:pt x="52" y="59"/>
                    <a:pt x="41" y="59"/>
                    <a:pt x="27" y="59"/>
                  </a:cubicBezTo>
                  <a:cubicBezTo>
                    <a:pt x="27" y="59"/>
                    <a:pt x="27" y="59"/>
                    <a:pt x="27" y="57"/>
                  </a:cubicBezTo>
                  <a:cubicBezTo>
                    <a:pt x="27" y="57"/>
                    <a:pt x="38" y="57"/>
                    <a:pt x="52" y="57"/>
                  </a:cubicBezTo>
                  <a:close/>
                  <a:moveTo>
                    <a:pt x="24" y="69"/>
                  </a:moveTo>
                  <a:cubicBezTo>
                    <a:pt x="24" y="69"/>
                    <a:pt x="23" y="68"/>
                    <a:pt x="23" y="68"/>
                  </a:cubicBezTo>
                  <a:cubicBezTo>
                    <a:pt x="23" y="67"/>
                    <a:pt x="24" y="66"/>
                    <a:pt x="24" y="66"/>
                  </a:cubicBezTo>
                  <a:cubicBezTo>
                    <a:pt x="25" y="66"/>
                    <a:pt x="25" y="67"/>
                    <a:pt x="25" y="68"/>
                  </a:cubicBezTo>
                  <a:cubicBezTo>
                    <a:pt x="25" y="68"/>
                    <a:pt x="25" y="69"/>
                    <a:pt x="24" y="69"/>
                  </a:cubicBezTo>
                  <a:close/>
                  <a:moveTo>
                    <a:pt x="24" y="64"/>
                  </a:moveTo>
                  <a:cubicBezTo>
                    <a:pt x="24" y="64"/>
                    <a:pt x="23" y="64"/>
                    <a:pt x="23" y="63"/>
                  </a:cubicBezTo>
                  <a:cubicBezTo>
                    <a:pt x="23" y="62"/>
                    <a:pt x="24" y="62"/>
                    <a:pt x="24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5" y="64"/>
                    <a:pt x="25" y="64"/>
                    <a:pt x="24" y="64"/>
                  </a:cubicBezTo>
                  <a:close/>
                  <a:moveTo>
                    <a:pt x="24" y="59"/>
                  </a:moveTo>
                  <a:cubicBezTo>
                    <a:pt x="24" y="59"/>
                    <a:pt x="23" y="59"/>
                    <a:pt x="23" y="58"/>
                  </a:cubicBezTo>
                  <a:cubicBezTo>
                    <a:pt x="23" y="57"/>
                    <a:pt x="24" y="57"/>
                    <a:pt x="24" y="57"/>
                  </a:cubicBezTo>
                  <a:cubicBezTo>
                    <a:pt x="25" y="57"/>
                    <a:pt x="25" y="57"/>
                    <a:pt x="25" y="58"/>
                  </a:cubicBezTo>
                  <a:cubicBezTo>
                    <a:pt x="25" y="59"/>
                    <a:pt x="25" y="59"/>
                    <a:pt x="24" y="59"/>
                  </a:cubicBezTo>
                  <a:close/>
                  <a:moveTo>
                    <a:pt x="50" y="69"/>
                  </a:moveTo>
                  <a:cubicBezTo>
                    <a:pt x="38" y="69"/>
                    <a:pt x="27" y="69"/>
                    <a:pt x="27" y="69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39" y="66"/>
                    <a:pt x="50" y="66"/>
                    <a:pt x="50" y="66"/>
                  </a:cubicBezTo>
                  <a:cubicBezTo>
                    <a:pt x="50" y="69"/>
                    <a:pt x="50" y="69"/>
                    <a:pt x="50" y="69"/>
                  </a:cubicBezTo>
                  <a:close/>
                  <a:moveTo>
                    <a:pt x="54" y="64"/>
                  </a:moveTo>
                  <a:cubicBezTo>
                    <a:pt x="54" y="64"/>
                    <a:pt x="43" y="64"/>
                    <a:pt x="27" y="64"/>
                  </a:cubicBezTo>
                  <a:cubicBezTo>
                    <a:pt x="27" y="64"/>
                    <a:pt x="27" y="64"/>
                    <a:pt x="27" y="62"/>
                  </a:cubicBezTo>
                  <a:cubicBezTo>
                    <a:pt x="27" y="62"/>
                    <a:pt x="38" y="62"/>
                    <a:pt x="54" y="62"/>
                  </a:cubicBezTo>
                  <a:cubicBezTo>
                    <a:pt x="54" y="62"/>
                    <a:pt x="54" y="62"/>
                    <a:pt x="54" y="64"/>
                  </a:cubicBezTo>
                  <a:close/>
                </a:path>
              </a:pathLst>
            </a:custGeom>
            <a:solidFill>
              <a:schemeClr val="bg1"/>
            </a:solidFill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2922757" y="455518"/>
            <a:ext cx="1045829" cy="1045977"/>
            <a:chOff x="1951037" y="258755"/>
            <a:chExt cx="1066800" cy="1066800"/>
          </a:xfrm>
        </p:grpSpPr>
        <p:sp>
          <p:nvSpPr>
            <p:cNvPr id="230" name="Oval 229"/>
            <p:cNvSpPr/>
            <p:nvPr userDrawn="1"/>
          </p:nvSpPr>
          <p:spPr bwMode="auto">
            <a:xfrm>
              <a:off x="1951037" y="258755"/>
              <a:ext cx="1066800" cy="1066800"/>
            </a:xfrm>
            <a:prstGeom prst="ellipse">
              <a:avLst/>
            </a:prstGeom>
            <a:solidFill>
              <a:schemeClr val="accent1">
                <a:lumMod val="75000"/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3572"/>
              <a:endParaRPr lang="en-US" sz="1800" kern="0">
                <a:solidFill>
                  <a:srgbClr val="FFFFFF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 rotWithShape="1">
            <a:blip r:embed="rId4"/>
            <a:srcRect r="77691"/>
            <a:stretch/>
          </p:blipFill>
          <p:spPr>
            <a:xfrm>
              <a:off x="2255725" y="535030"/>
              <a:ext cx="560878" cy="514250"/>
            </a:xfrm>
            <a:prstGeom prst="rect">
              <a:avLst/>
            </a:prstGeom>
          </p:spPr>
        </p:pic>
      </p:grpSp>
      <p:cxnSp>
        <p:nvCxnSpPr>
          <p:cNvPr id="118" name="Straight Connector 117"/>
          <p:cNvCxnSpPr/>
          <p:nvPr userDrawn="1"/>
        </p:nvCxnSpPr>
        <p:spPr>
          <a:xfrm flipV="1">
            <a:off x="7881068" y="1972416"/>
            <a:ext cx="29881" cy="656537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124" name="Straight Connector 123"/>
          <p:cNvCxnSpPr>
            <a:endCxn id="208" idx="7"/>
          </p:cNvCxnSpPr>
          <p:nvPr userDrawn="1"/>
        </p:nvCxnSpPr>
        <p:spPr>
          <a:xfrm flipH="1">
            <a:off x="9799578" y="1317932"/>
            <a:ext cx="975448" cy="1372928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cxnSp>
        <p:nvCxnSpPr>
          <p:cNvPr id="128" name="Straight Connector 127"/>
          <p:cNvCxnSpPr/>
          <p:nvPr userDrawn="1"/>
        </p:nvCxnSpPr>
        <p:spPr>
          <a:xfrm>
            <a:off x="10308885" y="4440735"/>
            <a:ext cx="536922" cy="466954"/>
          </a:xfrm>
          <a:prstGeom prst="line">
            <a:avLst/>
          </a:prstGeom>
          <a:noFill/>
          <a:ln w="38100" cap="rnd" cmpd="sng" algn="ctr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96241">
                  <a:schemeClr val="bg1">
                    <a:lumMod val="75000"/>
                  </a:schemeClr>
                </a:gs>
                <a:gs pos="52000">
                  <a:schemeClr val="bg1">
                    <a:lumMod val="75000"/>
                    <a:alpha val="60000"/>
                  </a:schemeClr>
                </a:gs>
              </a:gsLst>
              <a:lin ang="10800000" scaled="1"/>
              <a:tileRect/>
            </a:gradFill>
            <a:prstDash val="sysDot"/>
          </a:ln>
          <a:effectLst/>
        </p:spPr>
      </p:cxnSp>
      <p:grpSp>
        <p:nvGrpSpPr>
          <p:cNvPr id="27" name="Group 26"/>
          <p:cNvGrpSpPr/>
          <p:nvPr userDrawn="1"/>
        </p:nvGrpSpPr>
        <p:grpSpPr>
          <a:xfrm>
            <a:off x="10549643" y="358844"/>
            <a:ext cx="1021707" cy="1021852"/>
            <a:chOff x="10761186" y="365988"/>
            <a:chExt cx="1042194" cy="1042194"/>
          </a:xfrm>
        </p:grpSpPr>
        <p:sp>
          <p:nvSpPr>
            <p:cNvPr id="247" name="Oval 246"/>
            <p:cNvSpPr/>
            <p:nvPr userDrawn="1"/>
          </p:nvSpPr>
          <p:spPr bwMode="auto">
            <a:xfrm>
              <a:off x="10761186" y="365988"/>
              <a:ext cx="1042194" cy="1042194"/>
            </a:xfrm>
            <a:prstGeom prst="ellipse">
              <a:avLst/>
            </a:prstGeom>
            <a:solidFill>
              <a:schemeClr val="accent1">
                <a:lumMod val="75000"/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3572"/>
              <a:endParaRPr lang="en-US" sz="1800" kern="0">
                <a:solidFill>
                  <a:srgbClr val="FFFFFF"/>
                </a:solidFill>
              </a:endParaRPr>
            </a:p>
          </p:txBody>
        </p:sp>
        <p:grpSp>
          <p:nvGrpSpPr>
            <p:cNvPr id="21" name="Group 20"/>
            <p:cNvGrpSpPr/>
            <p:nvPr userDrawn="1"/>
          </p:nvGrpSpPr>
          <p:grpSpPr>
            <a:xfrm>
              <a:off x="10840980" y="566631"/>
              <a:ext cx="842968" cy="692976"/>
              <a:chOff x="10893773" y="601214"/>
              <a:chExt cx="758603" cy="623620"/>
            </a:xfrm>
          </p:grpSpPr>
          <p:sp>
            <p:nvSpPr>
              <p:cNvPr id="85" name="Freeform 84"/>
              <p:cNvSpPr>
                <a:spLocks noChangeAspect="1"/>
              </p:cNvSpPr>
              <p:nvPr userDrawn="1"/>
            </p:nvSpPr>
            <p:spPr bwMode="black">
              <a:xfrm>
                <a:off x="11114418" y="601214"/>
                <a:ext cx="315582" cy="378516"/>
              </a:xfrm>
              <a:custGeom>
                <a:avLst/>
                <a:gdLst>
                  <a:gd name="T0" fmla="*/ 1710 w 1710"/>
                  <a:gd name="T1" fmla="*/ 1880 h 2051"/>
                  <a:gd name="T2" fmla="*/ 1710 w 1710"/>
                  <a:gd name="T3" fmla="*/ 1880 h 2051"/>
                  <a:gd name="T4" fmla="*/ 1710 w 1710"/>
                  <a:gd name="T5" fmla="*/ 176 h 2051"/>
                  <a:gd name="T6" fmla="*/ 1101 w 1710"/>
                  <a:gd name="T7" fmla="*/ 0 h 2051"/>
                  <a:gd name="T8" fmla="*/ 3 w 1710"/>
                  <a:gd name="T9" fmla="*/ 413 h 2051"/>
                  <a:gd name="T10" fmla="*/ 0 w 1710"/>
                  <a:gd name="T11" fmla="*/ 413 h 2051"/>
                  <a:gd name="T12" fmla="*/ 0 w 1710"/>
                  <a:gd name="T13" fmla="*/ 1645 h 2051"/>
                  <a:gd name="T14" fmla="*/ 375 w 1710"/>
                  <a:gd name="T15" fmla="*/ 1498 h 2051"/>
                  <a:gd name="T16" fmla="*/ 375 w 1710"/>
                  <a:gd name="T17" fmla="*/ 496 h 2051"/>
                  <a:gd name="T18" fmla="*/ 1101 w 1710"/>
                  <a:gd name="T19" fmla="*/ 323 h 2051"/>
                  <a:gd name="T20" fmla="*/ 1101 w 1710"/>
                  <a:gd name="T21" fmla="*/ 1797 h 2051"/>
                  <a:gd name="T22" fmla="*/ 0 w 1710"/>
                  <a:gd name="T23" fmla="*/ 1645 h 2051"/>
                  <a:gd name="T24" fmla="*/ 1101 w 1710"/>
                  <a:gd name="T25" fmla="*/ 2051 h 2051"/>
                  <a:gd name="T26" fmla="*/ 1101 w 1710"/>
                  <a:gd name="T27" fmla="*/ 2051 h 2051"/>
                  <a:gd name="T28" fmla="*/ 1710 w 1710"/>
                  <a:gd name="T29" fmla="*/ 1882 h 2051"/>
                  <a:gd name="T30" fmla="*/ 1710 w 1710"/>
                  <a:gd name="T31" fmla="*/ 1880 h 2051"/>
                  <a:gd name="T32" fmla="*/ 1710 w 1710"/>
                  <a:gd name="T33" fmla="*/ 1880 h 2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10" h="2051">
                    <a:moveTo>
                      <a:pt x="1710" y="1880"/>
                    </a:moveTo>
                    <a:lnTo>
                      <a:pt x="1710" y="1880"/>
                    </a:lnTo>
                    <a:lnTo>
                      <a:pt x="1710" y="176"/>
                    </a:lnTo>
                    <a:lnTo>
                      <a:pt x="1101" y="0"/>
                    </a:lnTo>
                    <a:lnTo>
                      <a:pt x="3" y="413"/>
                    </a:lnTo>
                    <a:lnTo>
                      <a:pt x="0" y="413"/>
                    </a:lnTo>
                    <a:lnTo>
                      <a:pt x="0" y="1645"/>
                    </a:lnTo>
                    <a:lnTo>
                      <a:pt x="375" y="1498"/>
                    </a:lnTo>
                    <a:lnTo>
                      <a:pt x="375" y="496"/>
                    </a:lnTo>
                    <a:lnTo>
                      <a:pt x="1101" y="323"/>
                    </a:lnTo>
                    <a:lnTo>
                      <a:pt x="1101" y="1797"/>
                    </a:lnTo>
                    <a:lnTo>
                      <a:pt x="0" y="1645"/>
                    </a:lnTo>
                    <a:lnTo>
                      <a:pt x="1101" y="2051"/>
                    </a:lnTo>
                    <a:lnTo>
                      <a:pt x="1101" y="2051"/>
                    </a:lnTo>
                    <a:lnTo>
                      <a:pt x="1710" y="1882"/>
                    </a:lnTo>
                    <a:lnTo>
                      <a:pt x="1710" y="1880"/>
                    </a:lnTo>
                    <a:lnTo>
                      <a:pt x="1710" y="18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765"/>
              </a:p>
            </p:txBody>
          </p:sp>
          <p:sp>
            <p:nvSpPr>
              <p:cNvPr id="20" name="Rectangle 19"/>
              <p:cNvSpPr/>
              <p:nvPr userDrawn="1"/>
            </p:nvSpPr>
            <p:spPr>
              <a:xfrm>
                <a:off x="10893773" y="974009"/>
                <a:ext cx="758603" cy="2508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1176" b="0">
                    <a:solidFill>
                      <a:schemeClr val="bg1"/>
                    </a:solidFill>
                  </a:rPr>
                  <a:t>O365</a:t>
                </a:r>
              </a:p>
            </p:txBody>
          </p:sp>
        </p:grpSp>
      </p:grpSp>
      <p:grpSp>
        <p:nvGrpSpPr>
          <p:cNvPr id="204" name="Group 203"/>
          <p:cNvGrpSpPr/>
          <p:nvPr userDrawn="1"/>
        </p:nvGrpSpPr>
        <p:grpSpPr>
          <a:xfrm>
            <a:off x="9704630" y="3727694"/>
            <a:ext cx="763457" cy="763565"/>
            <a:chOff x="8588963" y="5676639"/>
            <a:chExt cx="1100126" cy="1100126"/>
          </a:xfrm>
        </p:grpSpPr>
        <p:sp>
          <p:nvSpPr>
            <p:cNvPr id="205" name="Oval 204"/>
            <p:cNvSpPr/>
            <p:nvPr userDrawn="1"/>
          </p:nvSpPr>
          <p:spPr bwMode="auto">
            <a:xfrm>
              <a:off x="8588963" y="5676639"/>
              <a:ext cx="1100126" cy="1100126"/>
            </a:xfrm>
            <a:prstGeom prst="ellipse">
              <a:avLst/>
            </a:prstGeom>
            <a:solidFill>
              <a:schemeClr val="tx2">
                <a:lumMod val="50000"/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3572"/>
              <a:endParaRPr 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206" name="Freeform 5"/>
            <p:cNvSpPr>
              <a:spLocks noChangeAspect="1" noEditPoints="1"/>
            </p:cNvSpPr>
            <p:nvPr/>
          </p:nvSpPr>
          <p:spPr bwMode="auto">
            <a:xfrm>
              <a:off x="8843539" y="5931510"/>
              <a:ext cx="590974" cy="533100"/>
            </a:xfrm>
            <a:custGeom>
              <a:avLst/>
              <a:gdLst>
                <a:gd name="T0" fmla="*/ 80 w 304"/>
                <a:gd name="T1" fmla="*/ 57 h 274"/>
                <a:gd name="T2" fmla="*/ 60 w 304"/>
                <a:gd name="T3" fmla="*/ 66 h 274"/>
                <a:gd name="T4" fmla="*/ 60 w 304"/>
                <a:gd name="T5" fmla="*/ 45 h 274"/>
                <a:gd name="T6" fmla="*/ 80 w 304"/>
                <a:gd name="T7" fmla="*/ 41 h 274"/>
                <a:gd name="T8" fmla="*/ 60 w 304"/>
                <a:gd name="T9" fmla="*/ 36 h 274"/>
                <a:gd name="T10" fmla="*/ 60 w 304"/>
                <a:gd name="T11" fmla="*/ 87 h 274"/>
                <a:gd name="T12" fmla="*/ 80 w 304"/>
                <a:gd name="T13" fmla="*/ 78 h 274"/>
                <a:gd name="T14" fmla="*/ 60 w 304"/>
                <a:gd name="T15" fmla="*/ 87 h 274"/>
                <a:gd name="T16" fmla="*/ 185 w 304"/>
                <a:gd name="T17" fmla="*/ 66 h 274"/>
                <a:gd name="T18" fmla="*/ 188 w 304"/>
                <a:gd name="T19" fmla="*/ 57 h 274"/>
                <a:gd name="T20" fmla="*/ 113 w 304"/>
                <a:gd name="T21" fmla="*/ 66 h 274"/>
                <a:gd name="T22" fmla="*/ 98 w 304"/>
                <a:gd name="T23" fmla="*/ 45 h 274"/>
                <a:gd name="T24" fmla="*/ 188 w 304"/>
                <a:gd name="T25" fmla="*/ 30 h 274"/>
                <a:gd name="T26" fmla="*/ 205 w 304"/>
                <a:gd name="T27" fmla="*/ 60 h 274"/>
                <a:gd name="T28" fmla="*/ 214 w 304"/>
                <a:gd name="T29" fmla="*/ 59 h 274"/>
                <a:gd name="T30" fmla="*/ 188 w 304"/>
                <a:gd name="T31" fmla="*/ 21 h 274"/>
                <a:gd name="T32" fmla="*/ 88 w 304"/>
                <a:gd name="T33" fmla="*/ 45 h 274"/>
                <a:gd name="T34" fmla="*/ 98 w 304"/>
                <a:gd name="T35" fmla="*/ 97 h 274"/>
                <a:gd name="T36" fmla="*/ 167 w 304"/>
                <a:gd name="T37" fmla="*/ 87 h 274"/>
                <a:gd name="T38" fmla="*/ 113 w 304"/>
                <a:gd name="T39" fmla="*/ 78 h 274"/>
                <a:gd name="T40" fmla="*/ 44 w 304"/>
                <a:gd name="T41" fmla="*/ 97 h 274"/>
                <a:gd name="T42" fmla="*/ 61 w 304"/>
                <a:gd name="T43" fmla="*/ 8 h 274"/>
                <a:gd name="T44" fmla="*/ 146 w 304"/>
                <a:gd name="T45" fmla="*/ 13 h 274"/>
                <a:gd name="T46" fmla="*/ 135 w 304"/>
                <a:gd name="T47" fmla="*/ 0 h 274"/>
                <a:gd name="T48" fmla="*/ 35 w 304"/>
                <a:gd name="T49" fmla="*/ 24 h 274"/>
                <a:gd name="T50" fmla="*/ 37 w 304"/>
                <a:gd name="T51" fmla="*/ 97 h 274"/>
                <a:gd name="T52" fmla="*/ 304 w 304"/>
                <a:gd name="T53" fmla="*/ 105 h 274"/>
                <a:gd name="T54" fmla="*/ 269 w 304"/>
                <a:gd name="T55" fmla="*/ 274 h 274"/>
                <a:gd name="T56" fmla="*/ 0 w 304"/>
                <a:gd name="T57" fmla="*/ 238 h 274"/>
                <a:gd name="T58" fmla="*/ 37 w 304"/>
                <a:gd name="T59" fmla="*/ 109 h 274"/>
                <a:gd name="T60" fmla="*/ 176 w 304"/>
                <a:gd name="T61" fmla="*/ 105 h 274"/>
                <a:gd name="T62" fmla="*/ 267 w 304"/>
                <a:gd name="T63" fmla="*/ 71 h 274"/>
                <a:gd name="T64" fmla="*/ 12 w 304"/>
                <a:gd name="T65" fmla="*/ 143 h 274"/>
                <a:gd name="T66" fmla="*/ 292 w 304"/>
                <a:gd name="T67" fmla="*/ 149 h 274"/>
                <a:gd name="T68" fmla="*/ 292 w 304"/>
                <a:gd name="T69" fmla="*/ 105 h 274"/>
                <a:gd name="T70" fmla="*/ 213 w 304"/>
                <a:gd name="T71" fmla="*/ 83 h 274"/>
                <a:gd name="T72" fmla="*/ 188 w 304"/>
                <a:gd name="T73" fmla="*/ 109 h 274"/>
                <a:gd name="T74" fmla="*/ 176 w 304"/>
                <a:gd name="T75" fmla="*/ 121 h 274"/>
                <a:gd name="T76" fmla="*/ 12 w 304"/>
                <a:gd name="T77" fmla="*/ 143 h 274"/>
                <a:gd name="T78" fmla="*/ 292 w 304"/>
                <a:gd name="T79" fmla="*/ 161 h 274"/>
                <a:gd name="T80" fmla="*/ 12 w 304"/>
                <a:gd name="T81" fmla="*/ 161 h 274"/>
                <a:gd name="T82" fmla="*/ 37 w 304"/>
                <a:gd name="T83" fmla="*/ 262 h 274"/>
                <a:gd name="T84" fmla="*/ 292 w 304"/>
                <a:gd name="T85" fmla="*/ 238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4" h="274">
                  <a:moveTo>
                    <a:pt x="60" y="57"/>
                  </a:moveTo>
                  <a:cubicBezTo>
                    <a:pt x="67" y="57"/>
                    <a:pt x="74" y="57"/>
                    <a:pt x="80" y="57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60" y="66"/>
                    <a:pt x="60" y="66"/>
                    <a:pt x="60" y="66"/>
                  </a:cubicBezTo>
                  <a:lnTo>
                    <a:pt x="60" y="57"/>
                  </a:lnTo>
                  <a:close/>
                  <a:moveTo>
                    <a:pt x="60" y="45"/>
                  </a:moveTo>
                  <a:cubicBezTo>
                    <a:pt x="60" y="45"/>
                    <a:pt x="60" y="45"/>
                    <a:pt x="80" y="45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40"/>
                    <a:pt x="80" y="38"/>
                    <a:pt x="80" y="36"/>
                  </a:cubicBezTo>
                  <a:cubicBezTo>
                    <a:pt x="74" y="36"/>
                    <a:pt x="68" y="36"/>
                    <a:pt x="60" y="36"/>
                  </a:cubicBezTo>
                  <a:lnTo>
                    <a:pt x="60" y="45"/>
                  </a:lnTo>
                  <a:close/>
                  <a:moveTo>
                    <a:pt x="60" y="87"/>
                  </a:moveTo>
                  <a:cubicBezTo>
                    <a:pt x="60" y="87"/>
                    <a:pt x="60" y="87"/>
                    <a:pt x="80" y="87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74" y="78"/>
                    <a:pt x="67" y="78"/>
                    <a:pt x="60" y="78"/>
                  </a:cubicBezTo>
                  <a:lnTo>
                    <a:pt x="60" y="87"/>
                  </a:lnTo>
                  <a:close/>
                  <a:moveTo>
                    <a:pt x="113" y="66"/>
                  </a:moveTo>
                  <a:cubicBezTo>
                    <a:pt x="113" y="66"/>
                    <a:pt x="114" y="66"/>
                    <a:pt x="185" y="66"/>
                  </a:cubicBezTo>
                  <a:cubicBezTo>
                    <a:pt x="186" y="65"/>
                    <a:pt x="187" y="65"/>
                    <a:pt x="188" y="64"/>
                  </a:cubicBezTo>
                  <a:cubicBezTo>
                    <a:pt x="188" y="63"/>
                    <a:pt x="188" y="61"/>
                    <a:pt x="188" y="57"/>
                  </a:cubicBezTo>
                  <a:cubicBezTo>
                    <a:pt x="188" y="57"/>
                    <a:pt x="188" y="57"/>
                    <a:pt x="113" y="57"/>
                  </a:cubicBezTo>
                  <a:lnTo>
                    <a:pt x="113" y="66"/>
                  </a:lnTo>
                  <a:close/>
                  <a:moveTo>
                    <a:pt x="98" y="97"/>
                  </a:moveTo>
                  <a:cubicBezTo>
                    <a:pt x="98" y="45"/>
                    <a:pt x="98" y="45"/>
                    <a:pt x="98" y="45"/>
                  </a:cubicBezTo>
                  <a:cubicBezTo>
                    <a:pt x="98" y="37"/>
                    <a:pt x="105" y="30"/>
                    <a:pt x="114" y="30"/>
                  </a:cubicBezTo>
                  <a:cubicBezTo>
                    <a:pt x="188" y="30"/>
                    <a:pt x="188" y="30"/>
                    <a:pt x="188" y="30"/>
                  </a:cubicBezTo>
                  <a:cubicBezTo>
                    <a:pt x="197" y="30"/>
                    <a:pt x="205" y="37"/>
                    <a:pt x="205" y="45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7" y="60"/>
                    <a:pt x="210" y="59"/>
                    <a:pt x="213" y="59"/>
                  </a:cubicBezTo>
                  <a:cubicBezTo>
                    <a:pt x="214" y="59"/>
                    <a:pt x="214" y="59"/>
                    <a:pt x="214" y="59"/>
                  </a:cubicBezTo>
                  <a:cubicBezTo>
                    <a:pt x="214" y="45"/>
                    <a:pt x="214" y="45"/>
                    <a:pt x="214" y="45"/>
                  </a:cubicBezTo>
                  <a:cubicBezTo>
                    <a:pt x="214" y="32"/>
                    <a:pt x="202" y="21"/>
                    <a:pt x="188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0" y="21"/>
                    <a:pt x="88" y="32"/>
                    <a:pt x="88" y="45"/>
                  </a:cubicBezTo>
                  <a:cubicBezTo>
                    <a:pt x="88" y="67"/>
                    <a:pt x="88" y="84"/>
                    <a:pt x="88" y="97"/>
                  </a:cubicBezTo>
                  <a:lnTo>
                    <a:pt x="98" y="97"/>
                  </a:lnTo>
                  <a:close/>
                  <a:moveTo>
                    <a:pt x="113" y="87"/>
                  </a:moveTo>
                  <a:cubicBezTo>
                    <a:pt x="113" y="87"/>
                    <a:pt x="114" y="87"/>
                    <a:pt x="167" y="87"/>
                  </a:cubicBezTo>
                  <a:cubicBezTo>
                    <a:pt x="168" y="84"/>
                    <a:pt x="170" y="81"/>
                    <a:pt x="171" y="78"/>
                  </a:cubicBezTo>
                  <a:cubicBezTo>
                    <a:pt x="161" y="78"/>
                    <a:pt x="143" y="78"/>
                    <a:pt x="113" y="78"/>
                  </a:cubicBezTo>
                  <a:lnTo>
                    <a:pt x="113" y="87"/>
                  </a:lnTo>
                  <a:close/>
                  <a:moveTo>
                    <a:pt x="44" y="97"/>
                  </a:moveTo>
                  <a:cubicBezTo>
                    <a:pt x="44" y="24"/>
                    <a:pt x="44" y="24"/>
                    <a:pt x="44" y="24"/>
                  </a:cubicBezTo>
                  <a:cubicBezTo>
                    <a:pt x="44" y="16"/>
                    <a:pt x="52" y="8"/>
                    <a:pt x="61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9" y="8"/>
                    <a:pt x="143" y="10"/>
                    <a:pt x="146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3" y="5"/>
                    <a:pt x="144" y="0"/>
                    <a:pt x="135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7" y="0"/>
                    <a:pt x="35" y="11"/>
                    <a:pt x="35" y="24"/>
                  </a:cubicBezTo>
                  <a:cubicBezTo>
                    <a:pt x="35" y="62"/>
                    <a:pt x="35" y="84"/>
                    <a:pt x="35" y="98"/>
                  </a:cubicBezTo>
                  <a:cubicBezTo>
                    <a:pt x="36" y="97"/>
                    <a:pt x="37" y="97"/>
                    <a:pt x="37" y="97"/>
                  </a:cubicBezTo>
                  <a:lnTo>
                    <a:pt x="44" y="97"/>
                  </a:lnTo>
                  <a:close/>
                  <a:moveTo>
                    <a:pt x="304" y="105"/>
                  </a:moveTo>
                  <a:cubicBezTo>
                    <a:pt x="304" y="230"/>
                    <a:pt x="304" y="237"/>
                    <a:pt x="304" y="238"/>
                  </a:cubicBezTo>
                  <a:cubicBezTo>
                    <a:pt x="304" y="257"/>
                    <a:pt x="291" y="274"/>
                    <a:pt x="269" y="274"/>
                  </a:cubicBezTo>
                  <a:cubicBezTo>
                    <a:pt x="37" y="274"/>
                    <a:pt x="37" y="274"/>
                    <a:pt x="37" y="274"/>
                  </a:cubicBezTo>
                  <a:cubicBezTo>
                    <a:pt x="16" y="274"/>
                    <a:pt x="0" y="257"/>
                    <a:pt x="0" y="238"/>
                  </a:cubicBezTo>
                  <a:cubicBezTo>
                    <a:pt x="0" y="180"/>
                    <a:pt x="0" y="154"/>
                    <a:pt x="0" y="143"/>
                  </a:cubicBezTo>
                  <a:cubicBezTo>
                    <a:pt x="0" y="124"/>
                    <a:pt x="16" y="109"/>
                    <a:pt x="37" y="109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6" y="105"/>
                    <a:pt x="176" y="105"/>
                    <a:pt x="176" y="105"/>
                  </a:cubicBezTo>
                  <a:cubicBezTo>
                    <a:pt x="176" y="84"/>
                    <a:pt x="189" y="71"/>
                    <a:pt x="213" y="71"/>
                  </a:cubicBezTo>
                  <a:cubicBezTo>
                    <a:pt x="255" y="71"/>
                    <a:pt x="265" y="71"/>
                    <a:pt x="267" y="71"/>
                  </a:cubicBezTo>
                  <a:cubicBezTo>
                    <a:pt x="289" y="71"/>
                    <a:pt x="304" y="84"/>
                    <a:pt x="304" y="105"/>
                  </a:cubicBezTo>
                  <a:close/>
                  <a:moveTo>
                    <a:pt x="12" y="143"/>
                  </a:moveTo>
                  <a:cubicBezTo>
                    <a:pt x="12" y="149"/>
                    <a:pt x="12" y="149"/>
                    <a:pt x="12" y="149"/>
                  </a:cubicBezTo>
                  <a:cubicBezTo>
                    <a:pt x="292" y="149"/>
                    <a:pt x="292" y="149"/>
                    <a:pt x="292" y="149"/>
                  </a:cubicBezTo>
                  <a:cubicBezTo>
                    <a:pt x="292" y="149"/>
                    <a:pt x="292" y="149"/>
                    <a:pt x="292" y="149"/>
                  </a:cubicBezTo>
                  <a:cubicBezTo>
                    <a:pt x="292" y="105"/>
                    <a:pt x="292" y="105"/>
                    <a:pt x="292" y="105"/>
                  </a:cubicBezTo>
                  <a:cubicBezTo>
                    <a:pt x="292" y="86"/>
                    <a:pt x="274" y="83"/>
                    <a:pt x="267" y="83"/>
                  </a:cubicBezTo>
                  <a:cubicBezTo>
                    <a:pt x="213" y="83"/>
                    <a:pt x="213" y="83"/>
                    <a:pt x="213" y="83"/>
                  </a:cubicBezTo>
                  <a:cubicBezTo>
                    <a:pt x="190" y="83"/>
                    <a:pt x="188" y="96"/>
                    <a:pt x="188" y="105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76" y="121"/>
                    <a:pt x="176" y="121"/>
                    <a:pt x="176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23" y="121"/>
                    <a:pt x="12" y="130"/>
                    <a:pt x="12" y="143"/>
                  </a:cubicBezTo>
                  <a:close/>
                  <a:moveTo>
                    <a:pt x="292" y="238"/>
                  </a:moveTo>
                  <a:cubicBezTo>
                    <a:pt x="292" y="161"/>
                    <a:pt x="292" y="161"/>
                    <a:pt x="292" y="161"/>
                  </a:cubicBezTo>
                  <a:cubicBezTo>
                    <a:pt x="292" y="161"/>
                    <a:pt x="292" y="161"/>
                    <a:pt x="292" y="161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2" y="238"/>
                    <a:pt x="12" y="238"/>
                    <a:pt x="12" y="238"/>
                  </a:cubicBezTo>
                  <a:cubicBezTo>
                    <a:pt x="12" y="250"/>
                    <a:pt x="22" y="262"/>
                    <a:pt x="37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85" y="262"/>
                    <a:pt x="292" y="250"/>
                    <a:pt x="292" y="23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</a:ln>
            <a:extLst/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1800">
                <a:solidFill>
                  <a:srgbClr val="505050"/>
                </a:solidFill>
              </a:endParaRPr>
            </a:p>
          </p:txBody>
        </p:sp>
      </p:grpSp>
      <p:grpSp>
        <p:nvGrpSpPr>
          <p:cNvPr id="221" name="Group 220"/>
          <p:cNvGrpSpPr/>
          <p:nvPr userDrawn="1"/>
        </p:nvGrpSpPr>
        <p:grpSpPr>
          <a:xfrm>
            <a:off x="10736934" y="4748271"/>
            <a:ext cx="947285" cy="947419"/>
            <a:chOff x="10028237" y="5085083"/>
            <a:chExt cx="1295400" cy="1295400"/>
          </a:xfrm>
        </p:grpSpPr>
        <p:sp>
          <p:nvSpPr>
            <p:cNvPr id="222" name="Oval 221"/>
            <p:cNvSpPr/>
            <p:nvPr userDrawn="1"/>
          </p:nvSpPr>
          <p:spPr bwMode="auto">
            <a:xfrm>
              <a:off x="10028237" y="5085083"/>
              <a:ext cx="1295400" cy="12954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3572"/>
              <a:endParaRPr lang="en-US" sz="1800" kern="0">
                <a:solidFill>
                  <a:srgbClr val="FFFFFF"/>
                </a:solidFill>
              </a:endParaRPr>
            </a:p>
          </p:txBody>
        </p:sp>
        <p:pic>
          <p:nvPicPr>
            <p:cNvPr id="223" name="Picture 222"/>
            <p:cNvPicPr>
              <a:picLocks noChangeAspect="1"/>
            </p:cNvPicPr>
            <p:nvPr userDrawn="1"/>
          </p:nvPicPr>
          <p:blipFill>
            <a:blip r:embed="rId5" cstate="email">
              <a:lum bright="10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2121" y="5424420"/>
              <a:ext cx="689126" cy="582784"/>
            </a:xfrm>
            <a:prstGeom prst="rect">
              <a:avLst/>
            </a:prstGeom>
          </p:spPr>
        </p:pic>
      </p:grpSp>
      <p:pic>
        <p:nvPicPr>
          <p:cNvPr id="79" name="Picture 78"/>
          <p:cNvPicPr>
            <a:picLocks noChangeAspect="1"/>
          </p:cNvPicPr>
          <p:nvPr userDrawn="1"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5062621" y="579023"/>
            <a:ext cx="385380" cy="212666"/>
          </a:xfrm>
          <a:prstGeom prst="rect">
            <a:avLst/>
          </a:prstGeom>
        </p:spPr>
      </p:pic>
      <p:grpSp>
        <p:nvGrpSpPr>
          <p:cNvPr id="224" name="Group 223"/>
          <p:cNvGrpSpPr/>
          <p:nvPr userDrawn="1"/>
        </p:nvGrpSpPr>
        <p:grpSpPr>
          <a:xfrm>
            <a:off x="7047819" y="2645772"/>
            <a:ext cx="1506970" cy="1507184"/>
            <a:chOff x="10180637" y="601662"/>
            <a:chExt cx="1295400" cy="1295400"/>
          </a:xfrm>
        </p:grpSpPr>
        <p:sp>
          <p:nvSpPr>
            <p:cNvPr id="225" name="Oval 224"/>
            <p:cNvSpPr/>
            <p:nvPr userDrawn="1"/>
          </p:nvSpPr>
          <p:spPr bwMode="auto">
            <a:xfrm>
              <a:off x="10180637" y="601662"/>
              <a:ext cx="1295400" cy="1295400"/>
            </a:xfrm>
            <a:prstGeom prst="ellipse">
              <a:avLst/>
            </a:prstGeom>
            <a:solidFill>
              <a:schemeClr val="tx2">
                <a:alpha val="80000"/>
              </a:scheme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3572"/>
              <a:endParaRPr lang="en-US" sz="1800" kern="0">
                <a:solidFill>
                  <a:srgbClr val="FFFFFF"/>
                </a:solidFill>
              </a:endParaRPr>
            </a:p>
          </p:txBody>
        </p:sp>
        <p:grpSp>
          <p:nvGrpSpPr>
            <p:cNvPr id="226" name="Group 225"/>
            <p:cNvGrpSpPr/>
            <p:nvPr userDrawn="1"/>
          </p:nvGrpSpPr>
          <p:grpSpPr>
            <a:xfrm>
              <a:off x="10558144" y="895344"/>
              <a:ext cx="540386" cy="601630"/>
              <a:chOff x="3262313" y="582613"/>
              <a:chExt cx="238125" cy="265113"/>
            </a:xfrm>
            <a:solidFill>
              <a:schemeClr val="bg1"/>
            </a:solidFill>
          </p:grpSpPr>
          <p:sp>
            <p:nvSpPr>
              <p:cNvPr id="227" name="Freeform 81"/>
              <p:cNvSpPr>
                <a:spLocks/>
              </p:cNvSpPr>
              <p:nvPr userDrawn="1"/>
            </p:nvSpPr>
            <p:spPr bwMode="auto">
              <a:xfrm>
                <a:off x="3298826" y="582613"/>
                <a:ext cx="165100" cy="153988"/>
              </a:xfrm>
              <a:custGeom>
                <a:avLst/>
                <a:gdLst>
                  <a:gd name="T0" fmla="*/ 8 w 72"/>
                  <a:gd name="T1" fmla="*/ 36 h 67"/>
                  <a:gd name="T2" fmla="*/ 36 w 72"/>
                  <a:gd name="T3" fmla="*/ 8 h 67"/>
                  <a:gd name="T4" fmla="*/ 64 w 72"/>
                  <a:gd name="T5" fmla="*/ 36 h 67"/>
                  <a:gd name="T6" fmla="*/ 36 w 72"/>
                  <a:gd name="T7" fmla="*/ 64 h 67"/>
                  <a:gd name="T8" fmla="*/ 54 w 72"/>
                  <a:gd name="T9" fmla="*/ 67 h 67"/>
                  <a:gd name="T10" fmla="*/ 72 w 72"/>
                  <a:gd name="T11" fmla="*/ 36 h 67"/>
                  <a:gd name="T12" fmla="*/ 36 w 72"/>
                  <a:gd name="T13" fmla="*/ 0 h 67"/>
                  <a:gd name="T14" fmla="*/ 0 w 72"/>
                  <a:gd name="T15" fmla="*/ 36 h 67"/>
                  <a:gd name="T16" fmla="*/ 18 w 72"/>
                  <a:gd name="T17" fmla="*/ 67 h 67"/>
                  <a:gd name="T18" fmla="*/ 36 w 72"/>
                  <a:gd name="T19" fmla="*/ 64 h 67"/>
                  <a:gd name="T20" fmla="*/ 8 w 72"/>
                  <a:gd name="T21" fmla="*/ 3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67">
                    <a:moveTo>
                      <a:pt x="8" y="36"/>
                    </a:moveTo>
                    <a:cubicBezTo>
                      <a:pt x="8" y="21"/>
                      <a:pt x="21" y="8"/>
                      <a:pt x="36" y="8"/>
                    </a:cubicBezTo>
                    <a:cubicBezTo>
                      <a:pt x="51" y="8"/>
                      <a:pt x="64" y="21"/>
                      <a:pt x="64" y="36"/>
                    </a:cubicBezTo>
                    <a:cubicBezTo>
                      <a:pt x="64" y="52"/>
                      <a:pt x="51" y="64"/>
                      <a:pt x="36" y="64"/>
                    </a:cubicBezTo>
                    <a:cubicBezTo>
                      <a:pt x="42" y="64"/>
                      <a:pt x="48" y="65"/>
                      <a:pt x="54" y="67"/>
                    </a:cubicBezTo>
                    <a:cubicBezTo>
                      <a:pt x="65" y="61"/>
                      <a:pt x="72" y="50"/>
                      <a:pt x="72" y="36"/>
                    </a:cubicBezTo>
                    <a:cubicBezTo>
                      <a:pt x="72" y="16"/>
                      <a:pt x="5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50"/>
                      <a:pt x="7" y="61"/>
                      <a:pt x="18" y="67"/>
                    </a:cubicBezTo>
                    <a:cubicBezTo>
                      <a:pt x="24" y="65"/>
                      <a:pt x="30" y="64"/>
                      <a:pt x="36" y="64"/>
                    </a:cubicBezTo>
                    <a:cubicBezTo>
                      <a:pt x="21" y="64"/>
                      <a:pt x="8" y="52"/>
                      <a:pt x="8" y="3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  <p:sp>
            <p:nvSpPr>
              <p:cNvPr id="228" name="Freeform 82"/>
              <p:cNvSpPr>
                <a:spLocks/>
              </p:cNvSpPr>
              <p:nvPr userDrawn="1"/>
            </p:nvSpPr>
            <p:spPr bwMode="auto">
              <a:xfrm>
                <a:off x="3262313" y="728663"/>
                <a:ext cx="238125" cy="119063"/>
              </a:xfrm>
              <a:custGeom>
                <a:avLst/>
                <a:gdLst>
                  <a:gd name="T0" fmla="*/ 52 w 104"/>
                  <a:gd name="T1" fmla="*/ 8 h 52"/>
                  <a:gd name="T2" fmla="*/ 96 w 104"/>
                  <a:gd name="T3" fmla="*/ 52 h 52"/>
                  <a:gd name="T4" fmla="*/ 104 w 104"/>
                  <a:gd name="T5" fmla="*/ 52 h 52"/>
                  <a:gd name="T6" fmla="*/ 70 w 104"/>
                  <a:gd name="T7" fmla="*/ 3 h 52"/>
                  <a:gd name="T8" fmla="*/ 52 w 104"/>
                  <a:gd name="T9" fmla="*/ 0 h 52"/>
                  <a:gd name="T10" fmla="*/ 34 w 104"/>
                  <a:gd name="T11" fmla="*/ 3 h 52"/>
                  <a:gd name="T12" fmla="*/ 0 w 104"/>
                  <a:gd name="T13" fmla="*/ 52 h 52"/>
                  <a:gd name="T14" fmla="*/ 8 w 104"/>
                  <a:gd name="T15" fmla="*/ 52 h 52"/>
                  <a:gd name="T16" fmla="*/ 52 w 104"/>
                  <a:gd name="T17" fmla="*/ 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" h="52">
                    <a:moveTo>
                      <a:pt x="52" y="8"/>
                    </a:moveTo>
                    <a:cubicBezTo>
                      <a:pt x="76" y="8"/>
                      <a:pt x="96" y="28"/>
                      <a:pt x="96" y="52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4" y="30"/>
                      <a:pt x="90" y="11"/>
                      <a:pt x="70" y="3"/>
                    </a:cubicBezTo>
                    <a:cubicBezTo>
                      <a:pt x="64" y="1"/>
                      <a:pt x="58" y="0"/>
                      <a:pt x="52" y="0"/>
                    </a:cubicBezTo>
                    <a:cubicBezTo>
                      <a:pt x="46" y="0"/>
                      <a:pt x="40" y="1"/>
                      <a:pt x="34" y="3"/>
                    </a:cubicBezTo>
                    <a:cubicBezTo>
                      <a:pt x="14" y="11"/>
                      <a:pt x="0" y="30"/>
                      <a:pt x="0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28"/>
                      <a:pt x="28" y="8"/>
                      <a:pt x="52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65"/>
              </a:p>
            </p:txBody>
          </p:sp>
        </p:grpSp>
      </p:grpSp>
      <p:grpSp>
        <p:nvGrpSpPr>
          <p:cNvPr id="207" name="Group 206"/>
          <p:cNvGrpSpPr/>
          <p:nvPr userDrawn="1"/>
        </p:nvGrpSpPr>
        <p:grpSpPr>
          <a:xfrm>
            <a:off x="9334645" y="2611077"/>
            <a:ext cx="544704" cy="544781"/>
            <a:chOff x="7018337" y="1592262"/>
            <a:chExt cx="1295400" cy="1295400"/>
          </a:xfrm>
        </p:grpSpPr>
        <p:sp>
          <p:nvSpPr>
            <p:cNvPr id="208" name="Oval 207"/>
            <p:cNvSpPr/>
            <p:nvPr userDrawn="1"/>
          </p:nvSpPr>
          <p:spPr bwMode="auto">
            <a:xfrm>
              <a:off x="7018337" y="1592262"/>
              <a:ext cx="1295400" cy="1295400"/>
            </a:xfrm>
            <a:prstGeom prst="ellipse">
              <a:avLst/>
            </a:prstGeom>
            <a:solidFill>
              <a:srgbClr val="00BCF2">
                <a:alpha val="80000"/>
              </a:srgb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3572"/>
              <a:endParaRPr 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209" name="Freeform 65"/>
            <p:cNvSpPr>
              <a:spLocks noEditPoints="1"/>
            </p:cNvSpPr>
            <p:nvPr userDrawn="1"/>
          </p:nvSpPr>
          <p:spPr bwMode="auto">
            <a:xfrm>
              <a:off x="7290140" y="1865096"/>
              <a:ext cx="751794" cy="755880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14 w 128"/>
                <a:gd name="T11" fmla="*/ 40 h 128"/>
                <a:gd name="T12" fmla="*/ 89 w 128"/>
                <a:gd name="T13" fmla="*/ 40 h 128"/>
                <a:gd name="T14" fmla="*/ 79 w 128"/>
                <a:gd name="T15" fmla="*/ 10 h 128"/>
                <a:gd name="T16" fmla="*/ 114 w 128"/>
                <a:gd name="T17" fmla="*/ 40 h 128"/>
                <a:gd name="T18" fmla="*/ 120 w 128"/>
                <a:gd name="T19" fmla="*/ 64 h 128"/>
                <a:gd name="T20" fmla="*/ 117 w 128"/>
                <a:gd name="T21" fmla="*/ 80 h 128"/>
                <a:gd name="T22" fmla="*/ 90 w 128"/>
                <a:gd name="T23" fmla="*/ 80 h 128"/>
                <a:gd name="T24" fmla="*/ 91 w 128"/>
                <a:gd name="T25" fmla="*/ 64 h 128"/>
                <a:gd name="T26" fmla="*/ 90 w 128"/>
                <a:gd name="T27" fmla="*/ 48 h 128"/>
                <a:gd name="T28" fmla="*/ 117 w 128"/>
                <a:gd name="T29" fmla="*/ 48 h 128"/>
                <a:gd name="T30" fmla="*/ 120 w 128"/>
                <a:gd name="T31" fmla="*/ 64 h 128"/>
                <a:gd name="T32" fmla="*/ 64 w 128"/>
                <a:gd name="T33" fmla="*/ 120 h 128"/>
                <a:gd name="T34" fmla="*/ 47 w 128"/>
                <a:gd name="T35" fmla="*/ 88 h 128"/>
                <a:gd name="T36" fmla="*/ 81 w 128"/>
                <a:gd name="T37" fmla="*/ 88 h 128"/>
                <a:gd name="T38" fmla="*/ 64 w 128"/>
                <a:gd name="T39" fmla="*/ 120 h 128"/>
                <a:gd name="T40" fmla="*/ 45 w 128"/>
                <a:gd name="T41" fmla="*/ 80 h 128"/>
                <a:gd name="T42" fmla="*/ 45 w 128"/>
                <a:gd name="T43" fmla="*/ 64 h 128"/>
                <a:gd name="T44" fmla="*/ 45 w 128"/>
                <a:gd name="T45" fmla="*/ 48 h 128"/>
                <a:gd name="T46" fmla="*/ 82 w 128"/>
                <a:gd name="T47" fmla="*/ 48 h 128"/>
                <a:gd name="T48" fmla="*/ 83 w 128"/>
                <a:gd name="T49" fmla="*/ 64 h 128"/>
                <a:gd name="T50" fmla="*/ 82 w 128"/>
                <a:gd name="T51" fmla="*/ 80 h 128"/>
                <a:gd name="T52" fmla="*/ 45 w 128"/>
                <a:gd name="T53" fmla="*/ 80 h 128"/>
                <a:gd name="T54" fmla="*/ 8 w 128"/>
                <a:gd name="T55" fmla="*/ 64 h 128"/>
                <a:gd name="T56" fmla="*/ 10 w 128"/>
                <a:gd name="T57" fmla="*/ 48 h 128"/>
                <a:gd name="T58" fmla="*/ 37 w 128"/>
                <a:gd name="T59" fmla="*/ 48 h 128"/>
                <a:gd name="T60" fmla="*/ 37 w 128"/>
                <a:gd name="T61" fmla="*/ 64 h 128"/>
                <a:gd name="T62" fmla="*/ 37 w 128"/>
                <a:gd name="T63" fmla="*/ 80 h 128"/>
                <a:gd name="T64" fmla="*/ 10 w 128"/>
                <a:gd name="T65" fmla="*/ 80 h 128"/>
                <a:gd name="T66" fmla="*/ 8 w 128"/>
                <a:gd name="T67" fmla="*/ 64 h 128"/>
                <a:gd name="T68" fmla="*/ 64 w 128"/>
                <a:gd name="T69" fmla="*/ 8 h 128"/>
                <a:gd name="T70" fmla="*/ 81 w 128"/>
                <a:gd name="T71" fmla="*/ 40 h 128"/>
                <a:gd name="T72" fmla="*/ 47 w 128"/>
                <a:gd name="T73" fmla="*/ 40 h 128"/>
                <a:gd name="T74" fmla="*/ 64 w 128"/>
                <a:gd name="T75" fmla="*/ 8 h 128"/>
                <a:gd name="T76" fmla="*/ 49 w 128"/>
                <a:gd name="T77" fmla="*/ 10 h 128"/>
                <a:gd name="T78" fmla="*/ 39 w 128"/>
                <a:gd name="T79" fmla="*/ 40 h 128"/>
                <a:gd name="T80" fmla="*/ 13 w 128"/>
                <a:gd name="T81" fmla="*/ 40 h 128"/>
                <a:gd name="T82" fmla="*/ 49 w 128"/>
                <a:gd name="T83" fmla="*/ 10 h 128"/>
                <a:gd name="T84" fmla="*/ 13 w 128"/>
                <a:gd name="T85" fmla="*/ 88 h 128"/>
                <a:gd name="T86" fmla="*/ 39 w 128"/>
                <a:gd name="T87" fmla="*/ 88 h 128"/>
                <a:gd name="T88" fmla="*/ 49 w 128"/>
                <a:gd name="T89" fmla="*/ 118 h 128"/>
                <a:gd name="T90" fmla="*/ 13 w 128"/>
                <a:gd name="T91" fmla="*/ 88 h 128"/>
                <a:gd name="T92" fmla="*/ 79 w 128"/>
                <a:gd name="T93" fmla="*/ 118 h 128"/>
                <a:gd name="T94" fmla="*/ 89 w 128"/>
                <a:gd name="T95" fmla="*/ 88 h 128"/>
                <a:gd name="T96" fmla="*/ 114 w 128"/>
                <a:gd name="T97" fmla="*/ 88 h 128"/>
                <a:gd name="T98" fmla="*/ 79 w 128"/>
                <a:gd name="T99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moveTo>
                    <a:pt x="114" y="40"/>
                  </a:moveTo>
                  <a:cubicBezTo>
                    <a:pt x="89" y="40"/>
                    <a:pt x="89" y="40"/>
                    <a:pt x="89" y="40"/>
                  </a:cubicBezTo>
                  <a:cubicBezTo>
                    <a:pt x="87" y="28"/>
                    <a:pt x="83" y="18"/>
                    <a:pt x="79" y="10"/>
                  </a:cubicBezTo>
                  <a:cubicBezTo>
                    <a:pt x="94" y="15"/>
                    <a:pt x="107" y="26"/>
                    <a:pt x="114" y="40"/>
                  </a:cubicBezTo>
                  <a:moveTo>
                    <a:pt x="120" y="64"/>
                  </a:moveTo>
                  <a:cubicBezTo>
                    <a:pt x="120" y="70"/>
                    <a:pt x="119" y="75"/>
                    <a:pt x="117" y="80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75"/>
                    <a:pt x="91" y="70"/>
                    <a:pt x="91" y="64"/>
                  </a:cubicBezTo>
                  <a:cubicBezTo>
                    <a:pt x="91" y="59"/>
                    <a:pt x="90" y="53"/>
                    <a:pt x="90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9" y="53"/>
                    <a:pt x="120" y="59"/>
                    <a:pt x="120" y="64"/>
                  </a:cubicBezTo>
                  <a:moveTo>
                    <a:pt x="64" y="120"/>
                  </a:moveTo>
                  <a:cubicBezTo>
                    <a:pt x="57" y="120"/>
                    <a:pt x="50" y="107"/>
                    <a:pt x="47" y="88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7" y="107"/>
                    <a:pt x="70" y="120"/>
                    <a:pt x="64" y="120"/>
                  </a:cubicBezTo>
                  <a:moveTo>
                    <a:pt x="45" y="80"/>
                  </a:moveTo>
                  <a:cubicBezTo>
                    <a:pt x="45" y="75"/>
                    <a:pt x="45" y="70"/>
                    <a:pt x="45" y="64"/>
                  </a:cubicBezTo>
                  <a:cubicBezTo>
                    <a:pt x="45" y="59"/>
                    <a:pt x="45" y="53"/>
                    <a:pt x="45" y="48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53"/>
                    <a:pt x="83" y="59"/>
                    <a:pt x="83" y="64"/>
                  </a:cubicBezTo>
                  <a:cubicBezTo>
                    <a:pt x="83" y="70"/>
                    <a:pt x="82" y="75"/>
                    <a:pt x="82" y="80"/>
                  </a:cubicBezTo>
                  <a:lnTo>
                    <a:pt x="45" y="80"/>
                  </a:lnTo>
                  <a:close/>
                  <a:moveTo>
                    <a:pt x="8" y="64"/>
                  </a:moveTo>
                  <a:cubicBezTo>
                    <a:pt x="8" y="59"/>
                    <a:pt x="9" y="53"/>
                    <a:pt x="10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53"/>
                    <a:pt x="37" y="59"/>
                    <a:pt x="37" y="64"/>
                  </a:cubicBezTo>
                  <a:cubicBezTo>
                    <a:pt x="37" y="70"/>
                    <a:pt x="37" y="75"/>
                    <a:pt x="37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9" y="75"/>
                    <a:pt x="8" y="70"/>
                    <a:pt x="8" y="64"/>
                  </a:cubicBezTo>
                  <a:moveTo>
                    <a:pt x="64" y="8"/>
                  </a:moveTo>
                  <a:cubicBezTo>
                    <a:pt x="70" y="8"/>
                    <a:pt x="77" y="21"/>
                    <a:pt x="8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50" y="21"/>
                    <a:pt x="57" y="8"/>
                    <a:pt x="64" y="8"/>
                  </a:cubicBezTo>
                  <a:moveTo>
                    <a:pt x="49" y="10"/>
                  </a:moveTo>
                  <a:cubicBezTo>
                    <a:pt x="44" y="18"/>
                    <a:pt x="40" y="28"/>
                    <a:pt x="39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20" y="26"/>
                    <a:pt x="33" y="15"/>
                    <a:pt x="49" y="10"/>
                  </a:cubicBezTo>
                  <a:moveTo>
                    <a:pt x="13" y="88"/>
                  </a:moveTo>
                  <a:cubicBezTo>
                    <a:pt x="39" y="88"/>
                    <a:pt x="39" y="88"/>
                    <a:pt x="39" y="88"/>
                  </a:cubicBezTo>
                  <a:cubicBezTo>
                    <a:pt x="40" y="100"/>
                    <a:pt x="44" y="111"/>
                    <a:pt x="49" y="118"/>
                  </a:cubicBezTo>
                  <a:cubicBezTo>
                    <a:pt x="33" y="114"/>
                    <a:pt x="20" y="103"/>
                    <a:pt x="13" y="88"/>
                  </a:cubicBezTo>
                  <a:moveTo>
                    <a:pt x="79" y="118"/>
                  </a:moveTo>
                  <a:cubicBezTo>
                    <a:pt x="83" y="111"/>
                    <a:pt x="87" y="100"/>
                    <a:pt x="89" y="88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07" y="103"/>
                    <a:pt x="94" y="114"/>
                    <a:pt x="79" y="11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278" name="Group 277"/>
          <p:cNvGrpSpPr/>
          <p:nvPr userDrawn="1"/>
        </p:nvGrpSpPr>
        <p:grpSpPr>
          <a:xfrm>
            <a:off x="10221705" y="5909773"/>
            <a:ext cx="627117" cy="627204"/>
            <a:chOff x="6313389" y="812415"/>
            <a:chExt cx="914400" cy="914400"/>
          </a:xfrm>
        </p:grpSpPr>
        <p:sp>
          <p:nvSpPr>
            <p:cNvPr id="279" name="Oval 278"/>
            <p:cNvSpPr/>
            <p:nvPr/>
          </p:nvSpPr>
          <p:spPr bwMode="auto">
            <a:xfrm>
              <a:off x="6313389" y="812415"/>
              <a:ext cx="914400" cy="914400"/>
            </a:xfrm>
            <a:prstGeom prst="ellipse">
              <a:avLst/>
            </a:prstGeom>
            <a:solidFill>
              <a:srgbClr val="00BCF2">
                <a:alpha val="80000"/>
              </a:srgbClr>
            </a:solidFill>
            <a:ln w="349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3572"/>
              <a:endParaRPr 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280" name="Freeform 13"/>
            <p:cNvSpPr>
              <a:spLocks noEditPoints="1"/>
            </p:cNvSpPr>
            <p:nvPr/>
          </p:nvSpPr>
          <p:spPr bwMode="auto">
            <a:xfrm>
              <a:off x="6525585" y="1094242"/>
              <a:ext cx="490008" cy="336382"/>
            </a:xfrm>
            <a:custGeom>
              <a:avLst/>
              <a:gdLst>
                <a:gd name="T0" fmla="*/ 0 w 185"/>
                <a:gd name="T1" fmla="*/ 127 h 127"/>
                <a:gd name="T2" fmla="*/ 185 w 185"/>
                <a:gd name="T3" fmla="*/ 127 h 127"/>
                <a:gd name="T4" fmla="*/ 185 w 185"/>
                <a:gd name="T5" fmla="*/ 0 h 127"/>
                <a:gd name="T6" fmla="*/ 0 w 185"/>
                <a:gd name="T7" fmla="*/ 0 h 127"/>
                <a:gd name="T8" fmla="*/ 0 w 185"/>
                <a:gd name="T9" fmla="*/ 127 h 127"/>
                <a:gd name="T10" fmla="*/ 160 w 185"/>
                <a:gd name="T11" fmla="*/ 11 h 127"/>
                <a:gd name="T12" fmla="*/ 92 w 185"/>
                <a:gd name="T13" fmla="*/ 56 h 127"/>
                <a:gd name="T14" fmla="*/ 25 w 185"/>
                <a:gd name="T15" fmla="*/ 11 h 127"/>
                <a:gd name="T16" fmla="*/ 160 w 185"/>
                <a:gd name="T17" fmla="*/ 11 h 127"/>
                <a:gd name="T18" fmla="*/ 12 w 185"/>
                <a:gd name="T19" fmla="*/ 17 h 127"/>
                <a:gd name="T20" fmla="*/ 92 w 185"/>
                <a:gd name="T21" fmla="*/ 71 h 127"/>
                <a:gd name="T22" fmla="*/ 173 w 185"/>
                <a:gd name="T23" fmla="*/ 17 h 127"/>
                <a:gd name="T24" fmla="*/ 173 w 185"/>
                <a:gd name="T25" fmla="*/ 115 h 127"/>
                <a:gd name="T26" fmla="*/ 12 w 185"/>
                <a:gd name="T27" fmla="*/ 115 h 127"/>
                <a:gd name="T28" fmla="*/ 12 w 185"/>
                <a:gd name="T29" fmla="*/ 1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127">
                  <a:moveTo>
                    <a:pt x="0" y="127"/>
                  </a:moveTo>
                  <a:lnTo>
                    <a:pt x="185" y="127"/>
                  </a:lnTo>
                  <a:lnTo>
                    <a:pt x="185" y="0"/>
                  </a:lnTo>
                  <a:lnTo>
                    <a:pt x="0" y="0"/>
                  </a:lnTo>
                  <a:lnTo>
                    <a:pt x="0" y="127"/>
                  </a:lnTo>
                  <a:close/>
                  <a:moveTo>
                    <a:pt x="160" y="11"/>
                  </a:moveTo>
                  <a:lnTo>
                    <a:pt x="92" y="56"/>
                  </a:lnTo>
                  <a:lnTo>
                    <a:pt x="25" y="11"/>
                  </a:lnTo>
                  <a:lnTo>
                    <a:pt x="160" y="11"/>
                  </a:lnTo>
                  <a:close/>
                  <a:moveTo>
                    <a:pt x="12" y="17"/>
                  </a:moveTo>
                  <a:lnTo>
                    <a:pt x="92" y="71"/>
                  </a:lnTo>
                  <a:lnTo>
                    <a:pt x="173" y="17"/>
                  </a:lnTo>
                  <a:lnTo>
                    <a:pt x="173" y="115"/>
                  </a:lnTo>
                  <a:lnTo>
                    <a:pt x="12" y="115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34044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3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62191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1635898"/>
            <a:ext cx="12192000" cy="522210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635898"/>
            <a:ext cx="11653523" cy="2076172"/>
          </a:xfrm>
        </p:spPr>
        <p:txBody>
          <a:bodyPr tIns="182880"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51799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444FB-B2E8-4DF8-AD25-3EF90ADBA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34CB74-FB13-41C3-B81B-F40CCA4B3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96A0-03AA-4D7C-B01C-7727CFC68A36}" type="datetimeFigureOut">
              <a:rPr lang="en-AU" smtClean="0"/>
              <a:t>3/04/2018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C88FA-962F-46C3-A26A-D642FEA6C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CBA0B-66A3-4E7F-B8CE-EADF2CA2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E0BBE-C9BC-423C-A632-0351561A73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948165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895085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435915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416744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1610774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102083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721650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241915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78215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1635898"/>
            <a:ext cx="12192000" cy="522210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958570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0"/>
            <a:ext cx="4225334" cy="32142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751363" y="0"/>
            <a:ext cx="7440636" cy="685800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2211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  <p15:guide id="2" pos="334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6AAF3A-828D-406D-9E93-CB9F021F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96A0-03AA-4D7C-B01C-7727CFC68A36}" type="datetimeFigureOut">
              <a:rPr lang="en-AU" smtClean="0"/>
              <a:t>3/04/2018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96AD2-28CB-4E6A-A686-99DD83141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CBB90-4684-408F-A8CA-3CE671897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E0BBE-C9BC-423C-A632-0351561A73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93519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1600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23920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04050500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2309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2896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9274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9940144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934467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981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747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E61C2-D1A3-4F6C-A6C0-3973958A5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1B05F-0512-42A4-96AC-276318E82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721D7-5A6F-4F8D-AADD-FAEC13E92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1CAC-F9CC-49C6-A056-D60FB6BC4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96A0-03AA-4D7C-B01C-7727CFC68A36}" type="datetimeFigureOut">
              <a:rPr lang="en-AU" smtClean="0"/>
              <a:t>3/04/2018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D6AA8-E408-4DB9-9CFD-06207F6C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D3AD3-DC42-4937-8061-55B55C36D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E0BBE-C9BC-423C-A632-0351561A73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190899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546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19577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76890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12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9771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8055" tIns="134444" rIns="168055" bIns="1344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568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6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1654" y="1927277"/>
            <a:ext cx="7744259" cy="210689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1" y="5646495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8055" tIns="134444" rIns="168055" bIns="1344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567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6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60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1" y="5646495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8055" tIns="134444" rIns="168055" bIns="1344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567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06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5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3" y="1646860"/>
            <a:ext cx="8964185" cy="1793091"/>
          </a:xfrm>
          <a:noFill/>
        </p:spPr>
        <p:txBody>
          <a:bodyPr lIns="146304" tIns="91440" rIns="146304" bIns="91440" anchor="t" anchorCtr="0"/>
          <a:lstStyle>
            <a:lvl1pPr>
              <a:defRPr sz="4962" spc="-92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3" y="3441248"/>
            <a:ext cx="7171337" cy="179232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9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0723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8"/>
            <a:ext cx="11653523" cy="186451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838"/>
            </a:lvl2pPr>
            <a:lvl3pPr marL="210051" indent="0">
              <a:buNone/>
              <a:defRPr/>
            </a:lvl3pPr>
            <a:lvl4pPr marL="420100" indent="0">
              <a:buNone/>
              <a:defRPr/>
            </a:lvl4pPr>
            <a:lvl5pPr marL="63015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282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8"/>
            <a:ext cx="11653523" cy="186451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838"/>
            </a:lvl2pPr>
            <a:lvl3pPr marL="210051" indent="0">
              <a:buNone/>
              <a:defRPr/>
            </a:lvl3pPr>
            <a:lvl4pPr marL="420100" indent="0">
              <a:buNone/>
              <a:defRPr/>
            </a:lvl4pPr>
            <a:lvl5pPr marL="63015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445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8"/>
            <a:ext cx="11653523" cy="1926729"/>
          </a:xfrm>
        </p:spPr>
        <p:txBody>
          <a:bodyPr>
            <a:spAutoFit/>
          </a:bodyPr>
          <a:lstStyle>
            <a:lvl1pPr>
              <a:defRPr sz="367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0024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31174-2F60-4980-94AB-BF66B196A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60D007-3B87-41C2-B297-95AF06E6E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0E582-7828-43E3-A703-933B1F345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38795-6B4D-45B2-BF97-C61C1220C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096A0-03AA-4D7C-B01C-7727CFC68A36}" type="datetimeFigureOut">
              <a:rPr lang="en-AU" smtClean="0"/>
              <a:t>3/04/2018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9A75B6-C862-483B-AC12-98D54A1B9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1704D-7F17-4B90-9320-85F6D24BC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E0BBE-C9BC-423C-A632-0351561A73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93962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8"/>
            <a:ext cx="11653523" cy="1926729"/>
          </a:xfrm>
        </p:spPr>
        <p:txBody>
          <a:bodyPr>
            <a:spAutoFit/>
          </a:bodyPr>
          <a:lstStyle>
            <a:lvl1pPr>
              <a:defRPr sz="3675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2193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762683"/>
          </a:xfrm>
        </p:spPr>
        <p:txBody>
          <a:bodyPr wrap="square">
            <a:spAutoFit/>
          </a:bodyPr>
          <a:lstStyle>
            <a:lvl1pPr marL="0" indent="0">
              <a:spcBef>
                <a:spcPts val="1125"/>
              </a:spcBef>
              <a:buClr>
                <a:schemeClr val="tx1"/>
              </a:buClr>
              <a:buFont typeface="Wingdings" pitchFamily="2" charset="2"/>
              <a:buNone/>
              <a:defRPr sz="294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838"/>
            </a:lvl2pPr>
            <a:lvl3pPr marL="212967" indent="0">
              <a:buNone/>
              <a:tabLst/>
              <a:defRPr sz="1838"/>
            </a:lvl3pPr>
            <a:lvl4pPr marL="423018" indent="0">
              <a:buNone/>
              <a:defRPr/>
            </a:lvl4pPr>
            <a:lvl5pPr marL="630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762683"/>
          </a:xfrm>
        </p:spPr>
        <p:txBody>
          <a:bodyPr wrap="square">
            <a:spAutoFit/>
          </a:bodyPr>
          <a:lstStyle>
            <a:lvl1pPr marL="0" indent="0">
              <a:spcBef>
                <a:spcPts val="1125"/>
              </a:spcBef>
              <a:buClr>
                <a:schemeClr val="tx1"/>
              </a:buClr>
              <a:buFont typeface="Wingdings" pitchFamily="2" charset="2"/>
              <a:buNone/>
              <a:defRPr sz="294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838"/>
            </a:lvl2pPr>
            <a:lvl3pPr marL="212967" indent="0">
              <a:buNone/>
              <a:tabLst/>
              <a:defRPr sz="1838"/>
            </a:lvl3pPr>
            <a:lvl4pPr marL="423018" indent="0">
              <a:buNone/>
              <a:defRPr/>
            </a:lvl4pPr>
            <a:lvl5pPr marL="630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9313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1762683"/>
          </a:xfrm>
        </p:spPr>
        <p:txBody>
          <a:bodyPr wrap="square">
            <a:spAutoFit/>
          </a:bodyPr>
          <a:lstStyle>
            <a:lvl1pPr marL="0" indent="0">
              <a:spcBef>
                <a:spcPts val="1125"/>
              </a:spcBef>
              <a:buClr>
                <a:schemeClr val="tx1"/>
              </a:buClr>
              <a:buFont typeface="Wingdings" pitchFamily="2" charset="2"/>
              <a:buNone/>
              <a:defRPr sz="2940"/>
            </a:lvl1pPr>
            <a:lvl2pPr marL="0" indent="0">
              <a:buNone/>
              <a:defRPr sz="1838"/>
            </a:lvl2pPr>
            <a:lvl3pPr marL="212967" indent="0">
              <a:buNone/>
              <a:tabLst/>
              <a:defRPr sz="1838"/>
            </a:lvl3pPr>
            <a:lvl4pPr marL="423018" indent="0">
              <a:buNone/>
              <a:defRPr/>
            </a:lvl4pPr>
            <a:lvl5pPr marL="630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762683"/>
          </a:xfrm>
        </p:spPr>
        <p:txBody>
          <a:bodyPr wrap="square">
            <a:spAutoFit/>
          </a:bodyPr>
          <a:lstStyle>
            <a:lvl1pPr marL="0" indent="0">
              <a:spcBef>
                <a:spcPts val="1125"/>
              </a:spcBef>
              <a:buClr>
                <a:schemeClr val="tx1"/>
              </a:buClr>
              <a:buFont typeface="Wingdings" pitchFamily="2" charset="2"/>
              <a:buNone/>
              <a:defRPr sz="2940"/>
            </a:lvl1pPr>
            <a:lvl2pPr marL="0" indent="0">
              <a:buNone/>
              <a:defRPr sz="1838"/>
            </a:lvl2pPr>
            <a:lvl3pPr marL="212967" indent="0">
              <a:buNone/>
              <a:tabLst/>
              <a:defRPr sz="1838"/>
            </a:lvl3pPr>
            <a:lvl4pPr marL="423018" indent="0">
              <a:buNone/>
              <a:defRPr/>
            </a:lvl4pPr>
            <a:lvl5pPr marL="630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2366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824899"/>
          </a:xfrm>
        </p:spPr>
        <p:txBody>
          <a:bodyPr wrap="square">
            <a:spAutoFit/>
          </a:bodyPr>
          <a:lstStyle>
            <a:lvl1pPr marL="264022" indent="-264022">
              <a:spcBef>
                <a:spcPts val="1125"/>
              </a:spcBef>
              <a:buClr>
                <a:schemeClr val="tx2"/>
              </a:buClr>
              <a:buFont typeface="Arial" pitchFamily="34" charset="0"/>
              <a:buChar char="•"/>
              <a:defRPr sz="294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488064" indent="-214272">
              <a:defRPr sz="2206"/>
            </a:lvl2pPr>
            <a:lvl3pPr marL="642817" indent="-154753">
              <a:tabLst/>
              <a:defRPr sz="1838"/>
            </a:lvl3pPr>
            <a:lvl4pPr marL="809472" indent="-166657">
              <a:defRPr/>
            </a:lvl4pPr>
            <a:lvl5pPr marL="964224" indent="-15475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824899"/>
          </a:xfrm>
        </p:spPr>
        <p:txBody>
          <a:bodyPr wrap="square">
            <a:spAutoFit/>
          </a:bodyPr>
          <a:lstStyle>
            <a:lvl1pPr marL="264022" indent="-264022">
              <a:spcBef>
                <a:spcPts val="1125"/>
              </a:spcBef>
              <a:buClr>
                <a:schemeClr val="tx2"/>
              </a:buClr>
              <a:buFont typeface="Arial" pitchFamily="34" charset="0"/>
              <a:buChar char="•"/>
              <a:defRPr sz="294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488064" indent="-214272">
              <a:defRPr sz="2206"/>
            </a:lvl2pPr>
            <a:lvl3pPr marL="642817" indent="-154753">
              <a:tabLst/>
              <a:defRPr sz="1838"/>
            </a:lvl3pPr>
            <a:lvl4pPr marL="809472" indent="-166657">
              <a:defRPr/>
            </a:lvl4pPr>
            <a:lvl5pPr marL="964224" indent="-15475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3825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824899"/>
          </a:xfrm>
        </p:spPr>
        <p:txBody>
          <a:bodyPr wrap="square">
            <a:spAutoFit/>
          </a:bodyPr>
          <a:lstStyle>
            <a:lvl1pPr marL="264022" indent="-264022">
              <a:spcBef>
                <a:spcPts val="1125"/>
              </a:spcBef>
              <a:buClr>
                <a:schemeClr val="tx1"/>
              </a:buClr>
              <a:buFont typeface="Arial" pitchFamily="34" charset="0"/>
              <a:buChar char="•"/>
              <a:defRPr sz="2940"/>
            </a:lvl1pPr>
            <a:lvl2pPr marL="488064" indent="-214272">
              <a:defRPr sz="2206"/>
            </a:lvl2pPr>
            <a:lvl3pPr marL="642817" indent="-154753">
              <a:tabLst/>
              <a:defRPr sz="1838"/>
            </a:lvl3pPr>
            <a:lvl4pPr marL="809472" indent="-166657">
              <a:defRPr/>
            </a:lvl4pPr>
            <a:lvl5pPr marL="964224" indent="-15475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824899"/>
          </a:xfrm>
        </p:spPr>
        <p:txBody>
          <a:bodyPr wrap="square">
            <a:spAutoFit/>
          </a:bodyPr>
          <a:lstStyle>
            <a:lvl1pPr marL="264022" indent="-264022">
              <a:spcBef>
                <a:spcPts val="1125"/>
              </a:spcBef>
              <a:buClr>
                <a:schemeClr val="tx1"/>
              </a:buClr>
              <a:buFont typeface="Arial" pitchFamily="34" charset="0"/>
              <a:buChar char="•"/>
              <a:defRPr sz="2940"/>
            </a:lvl1pPr>
            <a:lvl2pPr marL="488064" indent="-214272">
              <a:defRPr sz="2206"/>
            </a:lvl2pPr>
            <a:lvl3pPr marL="642817" indent="-154753">
              <a:tabLst/>
              <a:defRPr sz="1838"/>
            </a:lvl3pPr>
            <a:lvl4pPr marL="809472" indent="-166657">
              <a:defRPr/>
            </a:lvl4pPr>
            <a:lvl5pPr marL="964224" indent="-15475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7386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4826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40" y="1406079"/>
            <a:ext cx="5378549" cy="1791548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206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206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8570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096000" y="4773829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68055" tIns="134444" rIns="168055" bIns="134444" numCol="1" rtlCol="0" anchor="ctr" anchorCtr="0" compatLnSpc="1">
            <a:prstTxWarp prst="textNoShape">
              <a:avLst/>
            </a:prstTxWarp>
          </a:bodyPr>
          <a:lstStyle/>
          <a:p>
            <a:pPr algn="ctr" defTabSz="856807" fontAlgn="base">
              <a:spcBef>
                <a:spcPct val="0"/>
              </a:spcBef>
              <a:spcAft>
                <a:spcPct val="0"/>
              </a:spcAft>
            </a:pPr>
            <a:endParaRPr lang="en-US" sz="1838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206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206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85705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871894" y="1801030"/>
            <a:ext cx="0" cy="4662020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40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206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3" y="4773829"/>
            <a:ext cx="5826761" cy="1791548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294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379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6548" cy="1100814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15" spc="-92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8067822" cy="702628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94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39825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7"/>
            <a:ext cx="8067822" cy="1100814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615" spc="-92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75245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008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15" spc="-9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3139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image" Target="../media/image15.png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82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84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10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6.xml"/><Relationship Id="rId1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26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39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3.xml"/><Relationship Id="rId19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55.xml"/><Relationship Id="rId18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45.xml"/><Relationship Id="rId21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4.xml"/><Relationship Id="rId17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44.xml"/><Relationship Id="rId16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53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147.xml"/><Relationship Id="rId15" Type="http://schemas.openxmlformats.org/officeDocument/2006/relationships/slideLayout" Target="../slideLayouts/slideLayout157.xml"/><Relationship Id="rId23" Type="http://schemas.openxmlformats.org/officeDocument/2006/relationships/theme" Target="../theme/theme8.xml"/><Relationship Id="rId10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6.xml"/><Relationship Id="rId22" Type="http://schemas.openxmlformats.org/officeDocument/2006/relationships/slideLayout" Target="../slideLayouts/slideLayout16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2.xml"/><Relationship Id="rId13" Type="http://schemas.openxmlformats.org/officeDocument/2006/relationships/slideLayout" Target="../slideLayouts/slideLayout177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171.xml"/><Relationship Id="rId12" Type="http://schemas.openxmlformats.org/officeDocument/2006/relationships/slideLayout" Target="../slideLayouts/slideLayout176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166.xml"/><Relationship Id="rId16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70.xml"/><Relationship Id="rId11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69.xml"/><Relationship Id="rId15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68.xml"/><Relationship Id="rId9" Type="http://schemas.openxmlformats.org/officeDocument/2006/relationships/slideLayout" Target="../slideLayouts/slideLayout173.xml"/><Relationship Id="rId14" Type="http://schemas.openxmlformats.org/officeDocument/2006/relationships/slideLayout" Target="../slideLayouts/slideLayout1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148EAB-0A56-48EE-8B30-2F51732CB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946D8-B13E-493C-AEEB-C97957369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CCE36-5087-493A-828E-A8FFAD29D0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096A0-03AA-4D7C-B01C-7727CFC68A36}" type="datetimeFigureOut">
              <a:rPr lang="en-AU" smtClean="0"/>
              <a:t>3/04/2018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F21B2-0884-4680-9E6E-552D960754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2A659-E6F4-4D24-910B-0182F241E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E0BBE-C9BC-423C-A632-0351561A73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687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6F5633-7875-47A3-AE42-E2AA8571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C3765-ABB5-4D32-B24E-9777A2DE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3748B-28A8-47CF-8A91-5C4E5B0DD6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C5F7C-324A-4C43-875C-EB1568899C96}" type="datetimeFigureOut">
              <a:rPr lang="nl-NL" smtClean="0"/>
              <a:t>3-4-2018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86B9D-9085-49A5-94CF-7F47C64775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949BD-D143-467A-9765-8CD24B132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FE571-EFD4-41D0-B048-62C3549C543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730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5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4710909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587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4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9"/>
            <a:ext cx="11653521" cy="192672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9" y="5879"/>
            <a:ext cx="931246" cy="5648525"/>
            <a:chOff x="12618967" y="5995"/>
            <a:chExt cx="949919" cy="5760972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85680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59" b="1" kern="1200" baseline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59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85680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59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59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59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85680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59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85680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59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85680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59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85680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59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85680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59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85680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59" kern="120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85680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59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85680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59" kern="120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85680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59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85680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59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59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59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3006616" y="262650"/>
              <a:ext cx="806340" cy="318200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857055" rtl="0" eaLnBrk="1" latinLnBrk="0" hangingPunct="1">
                <a:lnSpc>
                  <a:spcPct val="90000"/>
                </a:lnSpc>
                <a:spcAft>
                  <a:spcPts val="551"/>
                </a:spcAft>
              </a:pPr>
              <a:r>
                <a:rPr lang="en-US" sz="919" kern="120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819445" y="4233063"/>
              <a:ext cx="2501747" cy="318200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857055" rtl="0" eaLnBrk="1" latinLnBrk="0" hangingPunct="1">
                <a:lnSpc>
                  <a:spcPct val="90000"/>
                </a:lnSpc>
                <a:spcAft>
                  <a:spcPts val="551"/>
                </a:spcAft>
              </a:pPr>
              <a:r>
                <a:rPr lang="en-US" sz="919" kern="120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8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59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85680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59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59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59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8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59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85680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59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59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59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85680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59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85680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59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8186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</p:sldLayoutIdLst>
  <p:transition>
    <p:fade/>
  </p:transition>
  <p:txStyles>
    <p:titleStyle>
      <a:lvl1pPr algn="l" defTabSz="857055" rtl="0" eaLnBrk="1" latinLnBrk="0" hangingPunct="1">
        <a:lnSpc>
          <a:spcPct val="90000"/>
        </a:lnSpc>
        <a:spcBef>
          <a:spcPct val="0"/>
        </a:spcBef>
        <a:buNone/>
        <a:defRPr lang="en-US" sz="4410" b="0" kern="1200" cap="none" spc="-94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15075" marR="0" indent="-315075" algn="l" defTabSz="8570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7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36795" marR="0" indent="-221719" algn="l" defTabSz="8570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20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35175" marR="0" indent="-210051" algn="l" defTabSz="8570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3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45226" marR="0" indent="-210051" algn="l" defTabSz="8570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5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55276" marR="0" indent="-210051" algn="l" defTabSz="85705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5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356899" indent="-214264" algn="l" defTabSz="857055" rtl="0" eaLnBrk="1" latinLnBrk="0" hangingPunct="1">
        <a:spcBef>
          <a:spcPct val="20000"/>
        </a:spcBef>
        <a:buFont typeface="Arial" pitchFamily="34" charset="0"/>
        <a:buChar char="•"/>
        <a:defRPr sz="1838" kern="1200">
          <a:solidFill>
            <a:schemeClr val="tx1"/>
          </a:solidFill>
          <a:latin typeface="+mn-lt"/>
          <a:ea typeface="+mn-ea"/>
          <a:cs typeface="+mn-cs"/>
        </a:defRPr>
      </a:lvl6pPr>
      <a:lvl7pPr marL="2785428" indent="-214264" algn="l" defTabSz="857055" rtl="0" eaLnBrk="1" latinLnBrk="0" hangingPunct="1">
        <a:spcBef>
          <a:spcPct val="20000"/>
        </a:spcBef>
        <a:buFont typeface="Arial" pitchFamily="34" charset="0"/>
        <a:buChar char="•"/>
        <a:defRPr sz="1838" kern="1200">
          <a:solidFill>
            <a:schemeClr val="tx1"/>
          </a:solidFill>
          <a:latin typeface="+mn-lt"/>
          <a:ea typeface="+mn-ea"/>
          <a:cs typeface="+mn-cs"/>
        </a:defRPr>
      </a:lvl7pPr>
      <a:lvl8pPr marL="3213955" indent="-214264" algn="l" defTabSz="857055" rtl="0" eaLnBrk="1" latinLnBrk="0" hangingPunct="1">
        <a:spcBef>
          <a:spcPct val="20000"/>
        </a:spcBef>
        <a:buFont typeface="Arial" pitchFamily="34" charset="0"/>
        <a:buChar char="•"/>
        <a:defRPr sz="1838" kern="1200">
          <a:solidFill>
            <a:schemeClr val="tx1"/>
          </a:solidFill>
          <a:latin typeface="+mn-lt"/>
          <a:ea typeface="+mn-ea"/>
          <a:cs typeface="+mn-cs"/>
        </a:defRPr>
      </a:lvl8pPr>
      <a:lvl9pPr marL="3642483" indent="-214264" algn="l" defTabSz="857055" rtl="0" eaLnBrk="1" latinLnBrk="0" hangingPunct="1">
        <a:spcBef>
          <a:spcPct val="20000"/>
        </a:spcBef>
        <a:buFont typeface="Arial" pitchFamily="34" charset="0"/>
        <a:buChar char="•"/>
        <a:defRPr sz="18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7055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1pPr>
      <a:lvl2pPr marL="428527" algn="l" defTabSz="857055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2pPr>
      <a:lvl3pPr marL="857055" algn="l" defTabSz="857055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3pPr>
      <a:lvl4pPr marL="1285582" algn="l" defTabSz="857055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4pPr>
      <a:lvl5pPr marL="1714109" algn="l" defTabSz="857055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5pPr>
      <a:lvl6pPr marL="2142637" algn="l" defTabSz="857055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6pPr>
      <a:lvl7pPr marL="2571164" algn="l" defTabSz="857055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91" algn="l" defTabSz="857055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8pPr>
      <a:lvl9pPr marL="3428219" algn="l" defTabSz="857055" rtl="0" eaLnBrk="1" latinLnBrk="0" hangingPunct="1">
        <a:defRPr sz="16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9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1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  <p:sldLayoutId id="2147483857" r:id="rId18"/>
    <p:sldLayoutId id="2147483858" r:id="rId1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4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  <p:sldLayoutId id="2147483885" r:id="rId17"/>
    <p:sldLayoutId id="2147483886" r:id="rId18"/>
    <p:sldLayoutId id="2147483887" r:id="rId19"/>
    <p:sldLayoutId id="2147483889" r:id="rId20"/>
    <p:sldLayoutId id="2147483890" r:id="rId21"/>
    <p:sldLayoutId id="2147483891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529" kern="1200" spc="0" baseline="0">
          <a:solidFill>
            <a:schemeClr val="tx2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3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  <p:sldLayoutId id="2147483908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sv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5.png"/><Relationship Id="rId3" Type="http://schemas.openxmlformats.org/officeDocument/2006/relationships/image" Target="../media/image68.png"/><Relationship Id="rId7" Type="http://schemas.openxmlformats.org/officeDocument/2006/relationships/image" Target="../media/image110.png"/><Relationship Id="rId12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9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emf"/><Relationship Id="rId7" Type="http://schemas.openxmlformats.org/officeDocument/2006/relationships/image" Target="../media/image121.png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2.png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8.emf"/><Relationship Id="rId4" Type="http://schemas.openxmlformats.org/officeDocument/2006/relationships/image" Target="../media/image13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86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8.emf"/><Relationship Id="rId4" Type="http://schemas.openxmlformats.org/officeDocument/2006/relationships/image" Target="../media/image1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64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65.png"/><Relationship Id="rId11" Type="http://schemas.openxmlformats.org/officeDocument/2006/relationships/image" Target="../media/image144.png"/><Relationship Id="rId5" Type="http://schemas.openxmlformats.org/officeDocument/2006/relationships/image" Target="../media/image68.png"/><Relationship Id="rId10" Type="http://schemas.openxmlformats.org/officeDocument/2006/relationships/image" Target="../media/image143.png"/><Relationship Id="rId4" Type="http://schemas.openxmlformats.org/officeDocument/2006/relationships/image" Target="../media/image55.png"/><Relationship Id="rId9" Type="http://schemas.openxmlformats.org/officeDocument/2006/relationships/image" Target="../media/image1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3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9.xml"/><Relationship Id="rId6" Type="http://schemas.openxmlformats.org/officeDocument/2006/relationships/image" Target="../media/image79.png"/><Relationship Id="rId11" Type="http://schemas.openxmlformats.org/officeDocument/2006/relationships/image" Target="../media/image102.png"/><Relationship Id="rId5" Type="http://schemas.openxmlformats.org/officeDocument/2006/relationships/image" Target="../media/image148.png"/><Relationship Id="rId10" Type="http://schemas.openxmlformats.org/officeDocument/2006/relationships/image" Target="../media/image152.png"/><Relationship Id="rId4" Type="http://schemas.openxmlformats.org/officeDocument/2006/relationships/image" Target="../media/image147.png"/><Relationship Id="rId9" Type="http://schemas.openxmlformats.org/officeDocument/2006/relationships/image" Target="../media/image151.png"/><Relationship Id="rId14" Type="http://schemas.openxmlformats.org/officeDocument/2006/relationships/image" Target="../media/image1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emf"/><Relationship Id="rId3" Type="http://schemas.openxmlformats.org/officeDocument/2006/relationships/image" Target="../media/image156.png"/><Relationship Id="rId7" Type="http://schemas.openxmlformats.org/officeDocument/2006/relationships/image" Target="../media/image158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4.wdp"/><Relationship Id="rId5" Type="http://schemas.openxmlformats.org/officeDocument/2006/relationships/image" Target="../media/image157.png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emf"/><Relationship Id="rId3" Type="http://schemas.openxmlformats.org/officeDocument/2006/relationships/image" Target="../media/image161.emf"/><Relationship Id="rId7" Type="http://schemas.openxmlformats.org/officeDocument/2006/relationships/image" Target="../media/image163.e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2.emf"/><Relationship Id="rId11" Type="http://schemas.openxmlformats.org/officeDocument/2006/relationships/image" Target="../media/image167.png"/><Relationship Id="rId5" Type="http://schemas.openxmlformats.org/officeDocument/2006/relationships/image" Target="../media/image160.emf"/><Relationship Id="rId10" Type="http://schemas.openxmlformats.org/officeDocument/2006/relationships/image" Target="../media/image166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65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emf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2.emf"/><Relationship Id="rId5" Type="http://schemas.openxmlformats.org/officeDocument/2006/relationships/image" Target="../media/image171.emf"/><Relationship Id="rId10" Type="http://schemas.openxmlformats.org/officeDocument/2006/relationships/image" Target="../media/image176.png"/><Relationship Id="rId4" Type="http://schemas.openxmlformats.org/officeDocument/2006/relationships/image" Target="../media/image170.emf"/><Relationship Id="rId9" Type="http://schemas.openxmlformats.org/officeDocument/2006/relationships/image" Target="../media/image1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emf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emf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patterns/category/messaging" TargetMode="External"/><Relationship Id="rId2" Type="http://schemas.openxmlformats.org/officeDocument/2006/relationships/hyperlink" Target="https://docs.microsoft.com/en-au/azure/#pivot=products&amp;panel=integration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twitter.com/integration_du" TargetMode="External"/><Relationship Id="rId5" Type="http://schemas.openxmlformats.org/officeDocument/2006/relationships/hyperlink" Target="http://www.integrationusergroup.com/middleware-friday/" TargetMode="External"/><Relationship Id="rId4" Type="http://schemas.openxmlformats.org/officeDocument/2006/relationships/hyperlink" Target="http://www.integrationusergroup.com/upcoming-event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0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" Type="http://schemas.openxmlformats.org/officeDocument/2006/relationships/image" Target="../media/image65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9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64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5" Type="http://schemas.microsoft.com/office/2007/relationships/hdphoto" Target="../media/hdphoto1.wdp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31" Type="http://schemas.openxmlformats.org/officeDocument/2006/relationships/image" Target="../media/image91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D6A3DF-E629-4D69-8089-6215D7ACB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6" y="1752601"/>
            <a:ext cx="4269836" cy="2038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58FD1F-7C68-4617-97CF-EDF0B0291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45" y="4114801"/>
            <a:ext cx="9367301" cy="2402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66D74B-5B08-4F46-ADC9-26ADCC2E9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7141" y="1752601"/>
            <a:ext cx="1428839" cy="476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56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9374-AF3A-4E2C-BFE2-EC6C79938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Azure Functions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60FA9C-D180-49CC-877C-D0D96AE8C853}"/>
              </a:ext>
            </a:extLst>
          </p:cNvPr>
          <p:cNvGrpSpPr/>
          <p:nvPr/>
        </p:nvGrpSpPr>
        <p:grpSpPr>
          <a:xfrm>
            <a:off x="4134177" y="1194480"/>
            <a:ext cx="3216640" cy="4859761"/>
            <a:chOff x="4133899" y="1194163"/>
            <a:chExt cx="3217096" cy="486045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6ADA9B6-3110-486C-9A6B-E4F2CCF00957}"/>
                </a:ext>
              </a:extLst>
            </p:cNvPr>
            <p:cNvGrpSpPr/>
            <p:nvPr/>
          </p:nvGrpSpPr>
          <p:grpSpPr>
            <a:xfrm>
              <a:off x="4841006" y="1194163"/>
              <a:ext cx="2509989" cy="4860450"/>
              <a:chOff x="4841006" y="1194163"/>
              <a:chExt cx="2509989" cy="4860450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B60E82B5-6887-49F7-BEB8-6C47B9F49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236926" y="2569926"/>
                <a:ext cx="1718148" cy="1718148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454A94-A395-4B5E-B3EA-BDBDC26C5D19}"/>
                  </a:ext>
                </a:extLst>
              </p:cNvPr>
              <p:cNvSpPr txBox="1"/>
              <p:nvPr/>
            </p:nvSpPr>
            <p:spPr>
              <a:xfrm>
                <a:off x="4841006" y="5113725"/>
                <a:ext cx="2509989" cy="940888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/>
              <a:p>
                <a:pPr marL="0" marR="0" lvl="0" indent="0" algn="ctr" defTabSz="914225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7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Author functions in C#, F#, Node.JS, </a:t>
                </a:r>
                <a:r>
                  <a:rPr kumimoji="0" lang="en-US" sz="1567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Java</a:t>
                </a:r>
                <a:r>
                  <a:rPr kumimoji="0" lang="en-US" sz="1567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, and more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7456FA-D062-40E6-B09B-28824693E159}"/>
                  </a:ext>
                </a:extLst>
              </p:cNvPr>
              <p:cNvSpPr txBox="1"/>
              <p:nvPr/>
            </p:nvSpPr>
            <p:spPr>
              <a:xfrm>
                <a:off x="5563907" y="1194163"/>
                <a:ext cx="1064188" cy="622056"/>
              </a:xfrm>
              <a:prstGeom prst="rect">
                <a:avLst/>
              </a:prstGeom>
              <a:noFill/>
            </p:spPr>
            <p:txBody>
              <a:bodyPr wrap="none" lIns="179259" tIns="143407" rIns="179259" bIns="143407" rtlCol="0">
                <a:spAutoFit/>
              </a:bodyPr>
              <a:lstStyle/>
              <a:p>
                <a:pPr marL="0" marR="0" lvl="0" indent="0" algn="ctr" defTabSz="914225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Code</a:t>
                </a:r>
              </a:p>
            </p:txBody>
          </p:sp>
        </p:grp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4B92B713-A0DB-466E-B56B-A069A40FC61A}"/>
                </a:ext>
              </a:extLst>
            </p:cNvPr>
            <p:cNvSpPr/>
            <p:nvPr/>
          </p:nvSpPr>
          <p:spPr bwMode="auto">
            <a:xfrm>
              <a:off x="4133899" y="3284824"/>
              <a:ext cx="597617" cy="288353"/>
            </a:xfrm>
            <a:prstGeom prst="rightArrow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20EDEDC-744E-4461-8F1E-E6F2F1D67BD3}"/>
              </a:ext>
            </a:extLst>
          </p:cNvPr>
          <p:cNvGrpSpPr/>
          <p:nvPr/>
        </p:nvGrpSpPr>
        <p:grpSpPr>
          <a:xfrm>
            <a:off x="1314268" y="1203628"/>
            <a:ext cx="2675432" cy="5085232"/>
            <a:chOff x="1313589" y="1203312"/>
            <a:chExt cx="2675812" cy="50859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D114116-16D0-4470-832B-62611AE1553F}"/>
                </a:ext>
              </a:extLst>
            </p:cNvPr>
            <p:cNvGrpSpPr/>
            <p:nvPr/>
          </p:nvGrpSpPr>
          <p:grpSpPr>
            <a:xfrm>
              <a:off x="1313589" y="1797206"/>
              <a:ext cx="2316072" cy="3009131"/>
              <a:chOff x="1313589" y="1797206"/>
              <a:chExt cx="2316072" cy="3009131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09425990-B3B0-4945-B0D6-DB290ABFA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13589" y="1797206"/>
                <a:ext cx="1814384" cy="1402024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B51DB4-3F30-4E9D-BF5C-10B8EA2B21CF}"/>
                  </a:ext>
                </a:extLst>
              </p:cNvPr>
              <p:cNvGrpSpPr/>
              <p:nvPr/>
            </p:nvGrpSpPr>
            <p:grpSpPr>
              <a:xfrm>
                <a:off x="1838307" y="2116021"/>
                <a:ext cx="1791354" cy="2690316"/>
                <a:chOff x="4945434" y="1645264"/>
                <a:chExt cx="1827274" cy="2744263"/>
              </a:xfrm>
            </p:grpSpPr>
            <p:pic>
              <p:nvPicPr>
                <p:cNvPr id="15" name="Graphic 14">
                  <a:extLst>
                    <a:ext uri="{FF2B5EF4-FFF2-40B4-BE49-F238E27FC236}">
                      <a16:creationId xmlns:a16="http://schemas.microsoft.com/office/drawing/2014/main" id="{51DDE3E6-D10E-483C-9E09-C3B206E200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6078" y="2590125"/>
                  <a:ext cx="777240" cy="777240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F92AC30-1FE5-4C44-A5A7-9D21B22A51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grayscl/>
                </a:blip>
                <a:stretch>
                  <a:fillRect/>
                </a:stretch>
              </p:blipFill>
              <p:spPr>
                <a:xfrm>
                  <a:off x="4945434" y="3609236"/>
                  <a:ext cx="780290" cy="780291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1E0C4B1E-D96B-4C05-B105-2FE85CC80E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grayscl/>
                </a:blip>
                <a:stretch>
                  <a:fillRect/>
                </a:stretch>
              </p:blipFill>
              <p:spPr>
                <a:xfrm>
                  <a:off x="5992418" y="2594426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C0364527-E83A-45AF-AB21-25F86085A7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grayscl/>
                </a:blip>
                <a:stretch>
                  <a:fillRect/>
                </a:stretch>
              </p:blipFill>
              <p:spPr>
                <a:xfrm>
                  <a:off x="5982841" y="1645264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1DD1D504-2AF2-4240-8891-4B3C9A3AA5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grayscl/>
                </a:blip>
                <a:stretch>
                  <a:fillRect/>
                </a:stretch>
              </p:blipFill>
              <p:spPr>
                <a:xfrm>
                  <a:off x="5992419" y="3609236"/>
                  <a:ext cx="761134" cy="761134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F5DEC7E-D422-4546-B263-A624BCEC7A1B}"/>
                </a:ext>
              </a:extLst>
            </p:cNvPr>
            <p:cNvSpPr txBox="1"/>
            <p:nvPr/>
          </p:nvSpPr>
          <p:spPr>
            <a:xfrm>
              <a:off x="2129473" y="1203312"/>
              <a:ext cx="1209868" cy="622056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marL="0" marR="0" lvl="0" indent="0" algn="ctr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Events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29150C-B689-4230-B717-46EB6287E277}"/>
                </a:ext>
              </a:extLst>
            </p:cNvPr>
            <p:cNvSpPr txBox="1"/>
            <p:nvPr/>
          </p:nvSpPr>
          <p:spPr>
            <a:xfrm>
              <a:off x="1479412" y="5113725"/>
              <a:ext cx="2509989" cy="1175541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marL="0" marR="0" lvl="0" indent="0" algn="ctr" defTabSz="9142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React to timers, HTTP, or events from your favorite Azure services, with more on the way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318150-F5CF-42DC-9F47-B607CF1B2BBE}"/>
              </a:ext>
            </a:extLst>
          </p:cNvPr>
          <p:cNvGrpSpPr/>
          <p:nvPr/>
        </p:nvGrpSpPr>
        <p:grpSpPr>
          <a:xfrm>
            <a:off x="7458535" y="1194480"/>
            <a:ext cx="3253400" cy="4874496"/>
            <a:chOff x="7458727" y="1194163"/>
            <a:chExt cx="3253861" cy="4875188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D1B544C5-C43D-4C4B-AFEB-BE12BB285CE1}"/>
                </a:ext>
              </a:extLst>
            </p:cNvPr>
            <p:cNvSpPr/>
            <p:nvPr/>
          </p:nvSpPr>
          <p:spPr bwMode="auto">
            <a:xfrm>
              <a:off x="7458727" y="3284823"/>
              <a:ext cx="597617" cy="288353"/>
            </a:xfrm>
            <a:prstGeom prst="rightArrow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140E009-7385-440B-931C-CFAD712CF346}"/>
                </a:ext>
              </a:extLst>
            </p:cNvPr>
            <p:cNvGrpSpPr/>
            <p:nvPr/>
          </p:nvGrpSpPr>
          <p:grpSpPr>
            <a:xfrm>
              <a:off x="8202599" y="1194163"/>
              <a:ext cx="2509989" cy="4875188"/>
              <a:chOff x="8202599" y="1194163"/>
              <a:chExt cx="2509989" cy="487518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E08D64B-BE44-4B2C-9F42-5800D1ED5103}"/>
                  </a:ext>
                </a:extLst>
              </p:cNvPr>
              <p:cNvGrpSpPr/>
              <p:nvPr/>
            </p:nvGrpSpPr>
            <p:grpSpPr>
              <a:xfrm>
                <a:off x="8561168" y="2569927"/>
                <a:ext cx="1792850" cy="1728536"/>
                <a:chOff x="8732837" y="2620962"/>
                <a:chExt cx="1828800" cy="1763197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CA75AB61-FF21-41E6-B024-BC41FEC6F8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grayscl/>
                </a:blip>
                <a:stretch>
                  <a:fillRect/>
                </a:stretch>
              </p:blipFill>
              <p:spPr>
                <a:xfrm>
                  <a:off x="8732837" y="3593272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1BA455E8-FACF-4B5B-AF98-D260F99BEA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grayscl/>
                </a:blip>
                <a:stretch>
                  <a:fillRect/>
                </a:stretch>
              </p:blipFill>
              <p:spPr>
                <a:xfrm>
                  <a:off x="9781347" y="2634011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83C05A1B-A1E5-4B7C-A1C4-608EF8482F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grayscl/>
                </a:blip>
                <a:stretch>
                  <a:fillRect/>
                </a:stretch>
              </p:blipFill>
              <p:spPr>
                <a:xfrm>
                  <a:off x="8734032" y="2620962"/>
                  <a:ext cx="780290" cy="78029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255352A5-B673-4BE4-A3D7-177B8317B9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grayscl/>
                </a:blip>
                <a:stretch>
                  <a:fillRect/>
                </a:stretch>
              </p:blipFill>
              <p:spPr>
                <a:xfrm>
                  <a:off x="9781347" y="3603869"/>
                  <a:ext cx="780290" cy="780290"/>
                </a:xfrm>
                <a:prstGeom prst="rect">
                  <a:avLst/>
                </a:prstGeom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954D63-48F3-4EA8-AFB0-95AEBF98F57F}"/>
                  </a:ext>
                </a:extLst>
              </p:cNvPr>
              <p:cNvSpPr txBox="1"/>
              <p:nvPr/>
            </p:nvSpPr>
            <p:spPr>
              <a:xfrm>
                <a:off x="8741956" y="1194163"/>
                <a:ext cx="1431275" cy="622056"/>
              </a:xfrm>
              <a:prstGeom prst="rect">
                <a:avLst/>
              </a:prstGeom>
              <a:noFill/>
            </p:spPr>
            <p:txBody>
              <a:bodyPr wrap="none" lIns="179259" tIns="143407" rIns="179259" bIns="143407" rtlCol="0">
                <a:spAutoFit/>
              </a:bodyPr>
              <a:lstStyle/>
              <a:p>
                <a:pPr marL="0" marR="0" lvl="0" indent="0" algn="ctr" defTabSz="914225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Outputs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C7B5D5A-D0F9-45DE-9AC0-B0A45D8BA24E}"/>
                  </a:ext>
                </a:extLst>
              </p:cNvPr>
              <p:cNvSpPr txBox="1"/>
              <p:nvPr/>
            </p:nvSpPr>
            <p:spPr>
              <a:xfrm>
                <a:off x="8202599" y="5115281"/>
                <a:ext cx="2509989" cy="954070"/>
              </a:xfrm>
              <a:prstGeom prst="rect">
                <a:avLst/>
              </a:prstGeom>
              <a:noFill/>
            </p:spPr>
            <p:txBody>
              <a:bodyPr wrap="square" lIns="179259" tIns="143407" rIns="179259" bIns="143407" rtlCol="0">
                <a:spAutoFit/>
              </a:bodyPr>
              <a:lstStyle/>
              <a:p>
                <a:pPr marL="0" marR="0" lvl="0" indent="0" algn="ctr" defTabSz="914225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67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Send results to an ever-growing collection of services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31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B679F-4994-4D94-96D7-7CC5631D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Azure Functions Proxy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F6AB50-05CF-4A12-8E77-F55B71953E3A}"/>
              </a:ext>
            </a:extLst>
          </p:cNvPr>
          <p:cNvSpPr/>
          <p:nvPr/>
        </p:nvSpPr>
        <p:spPr>
          <a:xfrm>
            <a:off x="3725493" y="2327072"/>
            <a:ext cx="2751836" cy="2290225"/>
          </a:xfrm>
          <a:prstGeom prst="rect">
            <a:avLst/>
          </a:prstGeom>
          <a:solidFill>
            <a:srgbClr val="E7E6E6">
              <a:lumMod val="90000"/>
            </a:srgbClr>
          </a:soli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r>
              <a:rPr lang="en-US" sz="1000" kern="0" dirty="0">
                <a:solidFill>
                  <a:prstClr val="black"/>
                </a:solidFill>
                <a:latin typeface="Calibri" panose="020F0502020204030204"/>
              </a:rPr>
              <a:t>Function app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77A4A9-1423-4B36-BB03-B4EA50151302}"/>
              </a:ext>
            </a:extLst>
          </p:cNvPr>
          <p:cNvSpPr/>
          <p:nvPr/>
        </p:nvSpPr>
        <p:spPr>
          <a:xfrm>
            <a:off x="3503441" y="2832433"/>
            <a:ext cx="1302555" cy="365708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/customers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87F750-EC52-455D-AAF3-38C7F1A67699}"/>
              </a:ext>
            </a:extLst>
          </p:cNvPr>
          <p:cNvSpPr/>
          <p:nvPr/>
        </p:nvSpPr>
        <p:spPr>
          <a:xfrm>
            <a:off x="7689435" y="1023413"/>
            <a:ext cx="2751836" cy="2290225"/>
          </a:xfrm>
          <a:prstGeom prst="rect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r>
              <a:rPr lang="en-US" sz="1000" kern="0" dirty="0">
                <a:solidFill>
                  <a:prstClr val="black"/>
                </a:solidFill>
                <a:latin typeface="Calibri" panose="020F0502020204030204"/>
              </a:rPr>
              <a:t>Function app 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303377-7D73-4868-A2DA-63D5C687F5A4}"/>
              </a:ext>
            </a:extLst>
          </p:cNvPr>
          <p:cNvSpPr/>
          <p:nvPr/>
        </p:nvSpPr>
        <p:spPr>
          <a:xfrm>
            <a:off x="7465081" y="2082712"/>
            <a:ext cx="1243408" cy="365708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/products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7BEC55-818C-4CDE-A094-AABA5E4C90DD}"/>
              </a:ext>
            </a:extLst>
          </p:cNvPr>
          <p:cNvSpPr/>
          <p:nvPr/>
        </p:nvSpPr>
        <p:spPr>
          <a:xfrm>
            <a:off x="7689435" y="3472185"/>
            <a:ext cx="2751836" cy="2290225"/>
          </a:xfrm>
          <a:prstGeom prst="rect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r>
              <a:rPr lang="en-US" sz="1000" kern="0" dirty="0">
                <a:solidFill>
                  <a:prstClr val="black"/>
                </a:solidFill>
                <a:latin typeface="Calibri" panose="020F0502020204030204"/>
              </a:rPr>
              <a:t>Function app 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700EF6-8102-42B3-9395-CD50B9DC7FB3}"/>
              </a:ext>
            </a:extLst>
          </p:cNvPr>
          <p:cNvSpPr/>
          <p:nvPr/>
        </p:nvSpPr>
        <p:spPr>
          <a:xfrm>
            <a:off x="9060474" y="4529891"/>
            <a:ext cx="1146875" cy="365708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Function3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35EAA8-09A5-4863-A93C-21C85D274F51}"/>
              </a:ext>
            </a:extLst>
          </p:cNvPr>
          <p:cNvSpPr/>
          <p:nvPr/>
        </p:nvSpPr>
        <p:spPr>
          <a:xfrm>
            <a:off x="7465083" y="4531484"/>
            <a:ext cx="1243405" cy="365708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/orders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72A5E9-7169-4D1A-819B-84DB0B55AAEE}"/>
              </a:ext>
            </a:extLst>
          </p:cNvPr>
          <p:cNvSpPr/>
          <p:nvPr/>
        </p:nvSpPr>
        <p:spPr>
          <a:xfrm>
            <a:off x="5101410" y="2827453"/>
            <a:ext cx="1146875" cy="365708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Function1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6D6F9-F66E-4D61-B36E-0A60677DAF3F}"/>
              </a:ext>
            </a:extLst>
          </p:cNvPr>
          <p:cNvSpPr txBox="1"/>
          <p:nvPr/>
        </p:nvSpPr>
        <p:spPr>
          <a:xfrm>
            <a:off x="161047" y="6344240"/>
            <a:ext cx="3079433" cy="37479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API proxy endpoints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E98678-7302-49F0-84BB-FABF207A0A02}"/>
              </a:ext>
            </a:extLst>
          </p:cNvPr>
          <p:cNvSpPr txBox="1"/>
          <p:nvPr/>
        </p:nvSpPr>
        <p:spPr>
          <a:xfrm>
            <a:off x="161047" y="5994987"/>
            <a:ext cx="3079433" cy="369332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50000"/>
              </a:srgbClr>
            </a:solidFill>
            <a:prstDash val="solid"/>
            <a:miter lim="800000"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kern="0" dirty="0" err="1">
                <a:solidFill>
                  <a:prstClr val="white"/>
                </a:solidFill>
                <a:latin typeface="Calibri" panose="020F0502020204030204"/>
              </a:rPr>
              <a:t>HttpTrigger</a:t>
            </a:r>
            <a:r>
              <a:rPr lang="en-US" kern="0" dirty="0">
                <a:solidFill>
                  <a:prstClr val="white"/>
                </a:solidFill>
                <a:latin typeface="Calibri" panose="020F0502020204030204"/>
              </a:rPr>
              <a:t> function endpoints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530F7E-58C3-4A21-B9D6-72B9846579C3}"/>
              </a:ext>
            </a:extLst>
          </p:cNvPr>
          <p:cNvSpPr txBox="1"/>
          <p:nvPr/>
        </p:nvSpPr>
        <p:spPr>
          <a:xfrm>
            <a:off x="75110" y="5714310"/>
            <a:ext cx="689712" cy="280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0">
                <a:solidFill>
                  <a:prstClr val="black"/>
                </a:solidFill>
                <a:latin typeface="Calibri" panose="020F0502020204030204"/>
              </a:rPr>
              <a:t>Key: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F5EB5B-DE81-43AA-8690-CAA75FD77E7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19" y="3179249"/>
            <a:ext cx="780180" cy="78018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873A354-4CCB-4780-8745-8914214BCDEA}"/>
              </a:ext>
            </a:extLst>
          </p:cNvPr>
          <p:cNvGrpSpPr/>
          <p:nvPr/>
        </p:nvGrpSpPr>
        <p:grpSpPr>
          <a:xfrm>
            <a:off x="1811108" y="2265567"/>
            <a:ext cx="5660665" cy="2448772"/>
            <a:chOff x="934020" y="2265401"/>
            <a:chExt cx="5661467" cy="2449119"/>
          </a:xfrm>
        </p:grpSpPr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708913C0-54DB-4F82-93D2-FF6CCCC28316}"/>
                </a:ext>
              </a:extLst>
            </p:cNvPr>
            <p:cNvCxnSpPr>
              <a:cxnSpLocks/>
            </p:cNvCxnSpPr>
            <p:nvPr/>
          </p:nvCxnSpPr>
          <p:spPr>
            <a:xfrm>
              <a:off x="3936022" y="4114781"/>
              <a:ext cx="2659465" cy="599739"/>
            </a:xfrm>
            <a:prstGeom prst="bentConnector3">
              <a:avLst>
                <a:gd name="adj1" fmla="val 73751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2BA061-C74B-4333-85CD-8EAF4B4E3742}"/>
                </a:ext>
              </a:extLst>
            </p:cNvPr>
            <p:cNvSpPr/>
            <p:nvPr/>
          </p:nvSpPr>
          <p:spPr>
            <a:xfrm>
              <a:off x="2626592" y="3386479"/>
              <a:ext cx="1302739" cy="36576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r>
                <a:rPr lang="en-US" kern="0" dirty="0">
                  <a:solidFill>
                    <a:prstClr val="white"/>
                  </a:solidFill>
                  <a:latin typeface="Calibri" panose="020F0502020204030204"/>
                </a:rPr>
                <a:t>/products</a:t>
              </a: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F448DBC9-663A-4467-B8C6-DDD4DD6C2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6022" y="2265401"/>
              <a:ext cx="2659462" cy="1303958"/>
            </a:xfrm>
            <a:prstGeom prst="bentConnector3">
              <a:avLst>
                <a:gd name="adj1" fmla="val 73241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1AAA44E-D3E0-4AB4-AA64-B5D42DF61671}"/>
                </a:ext>
              </a:extLst>
            </p:cNvPr>
            <p:cNvSpPr/>
            <p:nvPr/>
          </p:nvSpPr>
          <p:spPr>
            <a:xfrm>
              <a:off x="2626593" y="3931901"/>
              <a:ext cx="1302738" cy="36576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r>
                <a:rPr lang="en-US" kern="0">
                  <a:solidFill>
                    <a:prstClr val="white"/>
                  </a:solidFill>
                  <a:latin typeface="Calibri" panose="020F0502020204030204"/>
                </a:rPr>
                <a:t>/orders</a:t>
              </a:r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76B0BA48-994B-47A8-B2BA-F229D122FC57}"/>
                </a:ext>
              </a:extLst>
            </p:cNvPr>
            <p:cNvCxnSpPr>
              <a:cxnSpLocks/>
            </p:cNvCxnSpPr>
            <p:nvPr/>
          </p:nvCxnSpPr>
          <p:spPr>
            <a:xfrm>
              <a:off x="940710" y="3569358"/>
              <a:ext cx="1685882" cy="545423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9BEDF95C-EE47-4395-9313-ABE3B9FC74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020" y="3015228"/>
              <a:ext cx="1685881" cy="554131"/>
            </a:xfrm>
            <a:prstGeom prst="bentConnector3">
              <a:avLst>
                <a:gd name="adj1" fmla="val 50000"/>
              </a:avLst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EEF5C1F-A933-4502-930E-E4F1A108612F}"/>
                </a:ext>
              </a:extLst>
            </p:cNvPr>
            <p:cNvCxnSpPr>
              <a:cxnSpLocks/>
            </p:cNvCxnSpPr>
            <p:nvPr/>
          </p:nvCxnSpPr>
          <p:spPr>
            <a:xfrm>
              <a:off x="934020" y="3569358"/>
              <a:ext cx="1685881" cy="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7B9846-7480-4EF7-A9D8-5DACED6376BC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 flipV="1">
            <a:off x="4805996" y="3010307"/>
            <a:ext cx="295414" cy="49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613F014-DAD7-4BF9-AD20-92AB3D55A0AA}"/>
              </a:ext>
            </a:extLst>
          </p:cNvPr>
          <p:cNvSpPr/>
          <p:nvPr/>
        </p:nvSpPr>
        <p:spPr>
          <a:xfrm>
            <a:off x="9060474" y="2082712"/>
            <a:ext cx="1146875" cy="365708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kern="0">
                <a:solidFill>
                  <a:prstClr val="white"/>
                </a:solidFill>
                <a:latin typeface="Calibri" panose="020F0502020204030204"/>
              </a:rPr>
              <a:t>Function2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B3090D-683C-4F21-B037-3A98FFB3F9AF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>
            <a:off x="8708488" y="2265566"/>
            <a:ext cx="351986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57BD98-B766-4525-812B-7057DDDB2A72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8708488" y="4712746"/>
            <a:ext cx="351986" cy="159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1960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 bwMode="auto">
          <a:xfrm>
            <a:off x="4926631" y="3165223"/>
            <a:ext cx="1450427" cy="1450427"/>
          </a:xfrm>
          <a:prstGeom prst="ellipse">
            <a:avLst/>
          </a:prstGeom>
          <a:solidFill>
            <a:srgbClr val="B4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common?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278700" y="2288627"/>
            <a:ext cx="1450427" cy="1450427"/>
            <a:chOff x="1481959" y="1849821"/>
            <a:chExt cx="1450427" cy="1450427"/>
          </a:xfrm>
        </p:grpSpPr>
        <p:sp>
          <p:nvSpPr>
            <p:cNvPr id="4" name="Oval 3"/>
            <p:cNvSpPr/>
            <p:nvPr/>
          </p:nvSpPr>
          <p:spPr bwMode="auto">
            <a:xfrm>
              <a:off x="1481959" y="1849821"/>
              <a:ext cx="1450427" cy="1450427"/>
            </a:xfrm>
            <a:prstGeom prst="ellipse">
              <a:avLst/>
            </a:prstGeom>
            <a:solidFill>
              <a:srgbClr val="DB32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17134" y="2316501"/>
              <a:ext cx="980076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Mobile</a:t>
              </a: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67944" y="4087157"/>
            <a:ext cx="1450427" cy="1450427"/>
            <a:chOff x="1481959" y="1849821"/>
            <a:chExt cx="1450427" cy="1450427"/>
          </a:xfrm>
        </p:grpSpPr>
        <p:sp>
          <p:nvSpPr>
            <p:cNvPr id="12" name="Oval 11"/>
            <p:cNvSpPr/>
            <p:nvPr/>
          </p:nvSpPr>
          <p:spPr bwMode="auto">
            <a:xfrm>
              <a:off x="1481959" y="1849821"/>
              <a:ext cx="1450427" cy="1450427"/>
            </a:xfrm>
            <a:prstGeom prst="ellipse">
              <a:avLst/>
            </a:prstGeom>
            <a:solidFill>
              <a:srgbClr val="4885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27178" y="2167230"/>
              <a:ext cx="1359988" cy="8156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Cloud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Computing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926632" y="1406788"/>
            <a:ext cx="1450427" cy="1450427"/>
            <a:chOff x="1481957" y="1825670"/>
            <a:chExt cx="1450427" cy="1450427"/>
          </a:xfrm>
        </p:grpSpPr>
        <p:sp>
          <p:nvSpPr>
            <p:cNvPr id="15" name="Oval 14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F4C20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9463" y="1993809"/>
              <a:ext cx="1055417" cy="1114151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Internet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of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Things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94878" y="2288625"/>
            <a:ext cx="1450427" cy="1450427"/>
            <a:chOff x="1481957" y="1825669"/>
            <a:chExt cx="1450427" cy="1450427"/>
          </a:xfrm>
        </p:grpSpPr>
        <p:sp>
          <p:nvSpPr>
            <p:cNvPr id="18" name="Oval 17"/>
            <p:cNvSpPr/>
            <p:nvPr/>
          </p:nvSpPr>
          <p:spPr bwMode="auto">
            <a:xfrm>
              <a:off x="1481957" y="1825669"/>
              <a:ext cx="1450427" cy="1450427"/>
            </a:xfrm>
            <a:prstGeom prst="ellipse">
              <a:avLst/>
            </a:prstGeom>
            <a:solidFill>
              <a:srgbClr val="3CBA5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41886" y="2143079"/>
              <a:ext cx="1130567" cy="8156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Machine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Learning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494878" y="4087156"/>
            <a:ext cx="1450427" cy="1450427"/>
            <a:chOff x="1481957" y="1825670"/>
            <a:chExt cx="1450427" cy="1450427"/>
          </a:xfrm>
        </p:grpSpPr>
        <p:sp>
          <p:nvSpPr>
            <p:cNvPr id="21" name="Oval 20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65656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38330" y="1993809"/>
              <a:ext cx="1137684" cy="1114151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Software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as 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Service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881412" y="4999287"/>
            <a:ext cx="1450427" cy="1450427"/>
            <a:chOff x="1481957" y="1825670"/>
            <a:chExt cx="1450427" cy="1450427"/>
          </a:xfrm>
        </p:grpSpPr>
        <p:sp>
          <p:nvSpPr>
            <p:cNvPr id="24" name="Oval 23"/>
            <p:cNvSpPr/>
            <p:nvPr/>
          </p:nvSpPr>
          <p:spPr bwMode="auto">
            <a:xfrm>
              <a:off x="1481957" y="1825670"/>
              <a:ext cx="1450427" cy="1450427"/>
            </a:xfrm>
            <a:prstGeom prst="ellipse">
              <a:avLst/>
            </a:prstGeom>
            <a:solidFill>
              <a:srgbClr val="00968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57280" y="2292350"/>
              <a:ext cx="1299779" cy="5170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Blockchain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089670" y="3521104"/>
            <a:ext cx="1124347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259248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8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0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6" presetClass="emph" presetSubtype="0" accel="50000" fill="hold" grpId="0" nodeType="after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30" dur="2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27" grpId="1" animBg="1"/>
          <p:bldP spid="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8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0" presetID="1" presetClass="entr" presetSubtype="0" fill="hold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6" presetClass="emph" presetSubtype="0" accel="50000" fill="hold" grpId="0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2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27" grpId="1" animBg="1"/>
          <p:bldP spid="28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urved Connector 17"/>
          <p:cNvCxnSpPr>
            <a:stCxn id="38" idx="2"/>
            <a:endCxn id="37" idx="3"/>
          </p:cNvCxnSpPr>
          <p:nvPr/>
        </p:nvCxnSpPr>
        <p:spPr>
          <a:xfrm rot="5400000">
            <a:off x="9348873" y="4484511"/>
            <a:ext cx="588597" cy="1938064"/>
          </a:xfrm>
          <a:prstGeom prst="curvedConnector2">
            <a:avLst/>
          </a:prstGeom>
          <a:ln w="28575">
            <a:solidFill>
              <a:srgbClr val="4885E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API Management - a hub for enterprise APIs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755596" y="2645964"/>
            <a:ext cx="6801728" cy="2513281"/>
            <a:chOff x="2063610" y="2268614"/>
            <a:chExt cx="8226805" cy="3039856"/>
          </a:xfrm>
        </p:grpSpPr>
        <p:grpSp>
          <p:nvGrpSpPr>
            <p:cNvPr id="44" name="Group 43"/>
            <p:cNvGrpSpPr/>
            <p:nvPr/>
          </p:nvGrpSpPr>
          <p:grpSpPr>
            <a:xfrm>
              <a:off x="2063610" y="2268614"/>
              <a:ext cx="8226805" cy="3039856"/>
              <a:chOff x="1886186" y="2384224"/>
              <a:chExt cx="8226805" cy="3039856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1886186" y="2923454"/>
                <a:ext cx="8226805" cy="250062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22821" y="2384224"/>
                <a:ext cx="780288" cy="780288"/>
              </a:xfrm>
              <a:prstGeom prst="rect">
                <a:avLst/>
              </a:prstGeom>
            </p:spPr>
          </p:pic>
        </p:grpSp>
        <p:sp>
          <p:nvSpPr>
            <p:cNvPr id="3" name="Rectangle 2"/>
            <p:cNvSpPr/>
            <p:nvPr/>
          </p:nvSpPr>
          <p:spPr bwMode="auto">
            <a:xfrm>
              <a:off x="2312848" y="3038086"/>
              <a:ext cx="2479040" cy="2092960"/>
            </a:xfrm>
            <a:prstGeom prst="rect">
              <a:avLst/>
            </a:prstGeom>
            <a:solidFill>
              <a:srgbClr val="DB47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4944288" y="3038086"/>
              <a:ext cx="2479040" cy="2092960"/>
            </a:xfrm>
            <a:prstGeom prst="rect">
              <a:avLst/>
            </a:prstGeom>
            <a:solidFill>
              <a:srgbClr val="3CBA5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7575728" y="3038086"/>
              <a:ext cx="2479040" cy="2092960"/>
            </a:xfrm>
            <a:prstGeom prst="rect">
              <a:avLst/>
            </a:prstGeom>
            <a:solidFill>
              <a:srgbClr val="4885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73475" y="3270522"/>
              <a:ext cx="1924124" cy="759412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Consume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74552" y="3264263"/>
              <a:ext cx="1572830" cy="75941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Publish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90201" y="3263799"/>
              <a:ext cx="1447576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1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Mediate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8053248" y="4129139"/>
              <a:ext cx="1615440" cy="59189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Azure portal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flipH="1">
              <a:off x="5585551" y="4129139"/>
              <a:ext cx="1322046" cy="59189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Gateway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flipH="1">
              <a:off x="2622137" y="4129139"/>
              <a:ext cx="2001519" cy="591895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Developer portal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562" y="5416391"/>
            <a:ext cx="607919" cy="6079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384" y="5416391"/>
            <a:ext cx="607919" cy="6079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73" y="5352463"/>
            <a:ext cx="810286" cy="7339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573" y="5427166"/>
            <a:ext cx="607919" cy="607919"/>
          </a:xfrm>
          <a:prstGeom prst="rect">
            <a:avLst/>
          </a:prstGeom>
        </p:spPr>
      </p:pic>
      <p:sp>
        <p:nvSpPr>
          <p:cNvPr id="29" name="Down Arrow 28"/>
          <p:cNvSpPr/>
          <p:nvPr/>
        </p:nvSpPr>
        <p:spPr bwMode="auto">
          <a:xfrm>
            <a:off x="5983431" y="2921438"/>
            <a:ext cx="346056" cy="243544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45" y="3526220"/>
            <a:ext cx="1239825" cy="123982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 flipH="1">
            <a:off x="9683324" y="4475981"/>
            <a:ext cx="1857759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API managers and developers</a:t>
            </a:r>
          </a:p>
        </p:txBody>
      </p:sp>
      <p:sp>
        <p:nvSpPr>
          <p:cNvPr id="39" name="TextBox 38"/>
          <p:cNvSpPr txBox="1"/>
          <p:nvPr/>
        </p:nvSpPr>
        <p:spPr>
          <a:xfrm flipH="1">
            <a:off x="501618" y="4666346"/>
            <a:ext cx="2137149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App developers</a:t>
            </a:r>
          </a:p>
        </p:txBody>
      </p:sp>
      <p:sp>
        <p:nvSpPr>
          <p:cNvPr id="40" name="TextBox 39"/>
          <p:cNvSpPr txBox="1"/>
          <p:nvPr/>
        </p:nvSpPr>
        <p:spPr>
          <a:xfrm flipH="1">
            <a:off x="4932261" y="1160568"/>
            <a:ext cx="2448393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and 3</a:t>
            </a:r>
            <a:r>
              <a:rPr kumimoji="0" lang="en-US" sz="1400" b="0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rd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 party apps</a:t>
            </a:r>
          </a:p>
        </p:txBody>
      </p:sp>
      <p:sp>
        <p:nvSpPr>
          <p:cNvPr id="41" name="TextBox 40"/>
          <p:cNvSpPr txBox="1"/>
          <p:nvPr/>
        </p:nvSpPr>
        <p:spPr>
          <a:xfrm flipH="1">
            <a:off x="3152126" y="6104738"/>
            <a:ext cx="5925623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APIs on Azure and outside</a:t>
            </a:r>
          </a:p>
        </p:txBody>
      </p:sp>
      <p:sp>
        <p:nvSpPr>
          <p:cNvPr id="46" name="Down Arrow 45"/>
          <p:cNvSpPr/>
          <p:nvPr/>
        </p:nvSpPr>
        <p:spPr bwMode="auto">
          <a:xfrm>
            <a:off x="5931326" y="5123530"/>
            <a:ext cx="346056" cy="243544"/>
          </a:xfrm>
          <a:prstGeom prst="downArrow">
            <a:avLst/>
          </a:prstGeom>
          <a:solidFill>
            <a:srgbClr val="3CBA5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Down Arrow 46"/>
          <p:cNvSpPr/>
          <p:nvPr/>
        </p:nvSpPr>
        <p:spPr bwMode="auto">
          <a:xfrm rot="5400000">
            <a:off x="9437241" y="4003744"/>
            <a:ext cx="346056" cy="243544"/>
          </a:xfrm>
          <a:prstGeom prst="downArrow">
            <a:avLst/>
          </a:prstGeom>
          <a:solidFill>
            <a:srgbClr val="4885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Down Arrow 47"/>
          <p:cNvSpPr/>
          <p:nvPr/>
        </p:nvSpPr>
        <p:spPr bwMode="auto">
          <a:xfrm rot="5400000">
            <a:off x="2560693" y="4039118"/>
            <a:ext cx="346056" cy="243544"/>
          </a:xfrm>
          <a:prstGeom prst="downArrow">
            <a:avLst/>
          </a:prstGeom>
          <a:solidFill>
            <a:srgbClr val="DB47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794" y="5329282"/>
            <a:ext cx="780288" cy="7802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937" y="3322798"/>
            <a:ext cx="1277551" cy="127755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>
            <a:duotone>
              <a:srgbClr val="D2D2D2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566" y="5012555"/>
            <a:ext cx="1470573" cy="147057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 flipH="1">
            <a:off x="9838304" y="1187965"/>
            <a:ext cx="1809042" cy="260686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884ED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Abstract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884ED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Secure &amp; protect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884ED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Evolve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884ED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Monitor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884ED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Analyze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884ED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Productize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4884ED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Monetize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4884ED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 flipH="1">
            <a:off x="465503" y="1185280"/>
            <a:ext cx="1930429" cy="2009781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4733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Discover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4733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Learn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4733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On-board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4733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Try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4733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Get support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DB4733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SDKs and samples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151" y="1449726"/>
            <a:ext cx="1486611" cy="1486611"/>
          </a:xfrm>
          <a:prstGeom prst="rect">
            <a:avLst/>
          </a:prstGeom>
        </p:spPr>
      </p:pic>
      <p:sp>
        <p:nvSpPr>
          <p:cNvPr id="24" name="Arc 23">
            <a:extLst>
              <a:ext uri="{FF2B5EF4-FFF2-40B4-BE49-F238E27FC236}">
                <a16:creationId xmlns:a16="http://schemas.microsoft.com/office/drawing/2014/main" id="{5A2BEF6C-B914-4901-A830-055A77847E5A}"/>
              </a:ext>
            </a:extLst>
          </p:cNvPr>
          <p:cNvSpPr/>
          <p:nvPr/>
        </p:nvSpPr>
        <p:spPr>
          <a:xfrm>
            <a:off x="1575078" y="2198451"/>
            <a:ext cx="7115868" cy="3962864"/>
          </a:xfrm>
          <a:prstGeom prst="arc">
            <a:avLst>
              <a:gd name="adj1" fmla="val 11553375"/>
              <a:gd name="adj2" fmla="val 16720934"/>
            </a:avLst>
          </a:prstGeom>
          <a:ln w="28575">
            <a:solidFill>
              <a:srgbClr val="DB473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13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9E0CE-B66F-4507-8A64-7D8B4C27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Integration Account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4F8D090-8934-49E1-9FD5-21E882B702B1}"/>
              </a:ext>
            </a:extLst>
          </p:cNvPr>
          <p:cNvSpPr txBox="1">
            <a:spLocks/>
          </p:cNvSpPr>
          <p:nvPr/>
        </p:nvSpPr>
        <p:spPr>
          <a:xfrm>
            <a:off x="838200" y="16097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Lato" panose="020F0502020204030203" pitchFamily="34" charset="0"/>
                <a:cs typeface="Lato" panose="020F0502020204030203" pitchFamily="34" charset="0"/>
              </a:rPr>
              <a:t>Core to XML and B2B capabilities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Lato" panose="020F0502020204030203" pitchFamily="34" charset="0"/>
                <a:cs typeface="Lato" panose="020F0502020204030203" pitchFamily="34" charset="0"/>
              </a:rPr>
              <a:t>Partner creation and management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Lato" panose="020F0502020204030203" pitchFamily="34" charset="0"/>
                <a:cs typeface="Lato" panose="020F0502020204030203" pitchFamily="34" charset="0"/>
              </a:rPr>
              <a:t>XML validation, mapping, flat file conversion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Lato" panose="020F0502020204030203" pitchFamily="34" charset="0"/>
                <a:cs typeface="Lato" panose="020F0502020204030203" pitchFamily="34" charset="0"/>
              </a:rPr>
              <a:t>Tracking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607DFD-408A-4BB3-98DC-674CA1C94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708" y="4534601"/>
            <a:ext cx="739528" cy="579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9F28CC-E6F8-4998-BA36-7FE273991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255" y="5934108"/>
            <a:ext cx="739528" cy="5884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C64057-A791-4479-AA36-12EF17B91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077" y="4135799"/>
            <a:ext cx="2714466" cy="3408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044665-5C89-4B1F-B0B6-2C10AF110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786" y="4641781"/>
            <a:ext cx="2714927" cy="3647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D7290B-1058-402A-9567-9CE3E5A98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9786" y="5141499"/>
            <a:ext cx="2714927" cy="348376"/>
          </a:xfrm>
          <a:prstGeom prst="rect">
            <a:avLst/>
          </a:prstGeom>
        </p:spPr>
      </p:pic>
      <p:cxnSp>
        <p:nvCxnSpPr>
          <p:cNvPr id="24" name="Elbow Connector 44">
            <a:extLst>
              <a:ext uri="{FF2B5EF4-FFF2-40B4-BE49-F238E27FC236}">
                <a16:creationId xmlns:a16="http://schemas.microsoft.com/office/drawing/2014/main" id="{DECBDEF2-42B6-4EFE-B663-8294DD85B7F0}"/>
              </a:ext>
            </a:extLst>
          </p:cNvPr>
          <p:cNvCxnSpPr>
            <a:stCxn id="19" idx="2"/>
            <a:endCxn id="20" idx="1"/>
          </p:cNvCxnSpPr>
          <p:nvPr/>
        </p:nvCxnSpPr>
        <p:spPr>
          <a:xfrm rot="16200000" flipH="1">
            <a:off x="3060060" y="4631152"/>
            <a:ext cx="1114607" cy="2079783"/>
          </a:xfrm>
          <a:prstGeom prst="bentConnector2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C2F56F-CCFA-4DEE-B56A-05827C06F3C6}"/>
              </a:ext>
            </a:extLst>
          </p:cNvPr>
          <p:cNvCxnSpPr>
            <a:stCxn id="23" idx="2"/>
            <a:endCxn id="20" idx="0"/>
          </p:cNvCxnSpPr>
          <p:nvPr/>
        </p:nvCxnSpPr>
        <p:spPr>
          <a:xfrm flipH="1">
            <a:off x="5027019" y="5489875"/>
            <a:ext cx="231" cy="444233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3C4FD73-1E55-41E3-B5A5-97DABF153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6104" y="4600125"/>
            <a:ext cx="497791" cy="471050"/>
          </a:xfrm>
          <a:prstGeom prst="rect">
            <a:avLst/>
          </a:prstGeom>
        </p:spPr>
      </p:pic>
      <p:cxnSp>
        <p:nvCxnSpPr>
          <p:cNvPr id="27" name="Elbow Connector 47">
            <a:extLst>
              <a:ext uri="{FF2B5EF4-FFF2-40B4-BE49-F238E27FC236}">
                <a16:creationId xmlns:a16="http://schemas.microsoft.com/office/drawing/2014/main" id="{40720094-087D-4639-8399-9161A495ED87}"/>
              </a:ext>
            </a:extLst>
          </p:cNvPr>
          <p:cNvCxnSpPr>
            <a:endCxn id="26" idx="2"/>
          </p:cNvCxnSpPr>
          <p:nvPr/>
        </p:nvCxnSpPr>
        <p:spPr>
          <a:xfrm flipV="1">
            <a:off x="5396783" y="5071175"/>
            <a:ext cx="2398217" cy="1157172"/>
          </a:xfrm>
          <a:prstGeom prst="bentConnector2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2E09A61-BBE4-4D21-A988-65BDC557DF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5731" y="4221201"/>
            <a:ext cx="2764692" cy="120594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94E523-2245-4740-85E0-0176D90D5C36}"/>
              </a:ext>
            </a:extLst>
          </p:cNvPr>
          <p:cNvCxnSpPr>
            <a:stCxn id="26" idx="3"/>
          </p:cNvCxnSpPr>
          <p:nvPr/>
        </p:nvCxnSpPr>
        <p:spPr>
          <a:xfrm>
            <a:off x="8043895" y="4835650"/>
            <a:ext cx="578460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Elbow Connector 50">
            <a:extLst>
              <a:ext uri="{FF2B5EF4-FFF2-40B4-BE49-F238E27FC236}">
                <a16:creationId xmlns:a16="http://schemas.microsoft.com/office/drawing/2014/main" id="{E6B0A352-F2B9-4E91-B788-E0679DFF8153}"/>
              </a:ext>
            </a:extLst>
          </p:cNvPr>
          <p:cNvCxnSpPr>
            <a:stCxn id="19" idx="0"/>
            <a:endCxn id="26" idx="0"/>
          </p:cNvCxnSpPr>
          <p:nvPr/>
        </p:nvCxnSpPr>
        <p:spPr>
          <a:xfrm rot="16200000" flipH="1">
            <a:off x="5153474" y="1958599"/>
            <a:ext cx="65524" cy="5217528"/>
          </a:xfrm>
          <a:prstGeom prst="bentConnector3">
            <a:avLst>
              <a:gd name="adj1" fmla="val -1279226"/>
            </a:avLst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855BEE91-9C57-4A56-A8E7-7A5DBB950D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787" y="5619085"/>
            <a:ext cx="732863" cy="684005"/>
          </a:xfrm>
          <a:prstGeom prst="rect">
            <a:avLst/>
          </a:prstGeom>
        </p:spPr>
      </p:pic>
      <p:cxnSp>
        <p:nvCxnSpPr>
          <p:cNvPr id="32" name="Elbow Connector 52">
            <a:extLst>
              <a:ext uri="{FF2B5EF4-FFF2-40B4-BE49-F238E27FC236}">
                <a16:creationId xmlns:a16="http://schemas.microsoft.com/office/drawing/2014/main" id="{0C02153A-E95B-41F0-894C-0ABD328982F3}"/>
              </a:ext>
            </a:extLst>
          </p:cNvPr>
          <p:cNvCxnSpPr>
            <a:stCxn id="31" idx="2"/>
            <a:endCxn id="20" idx="2"/>
          </p:cNvCxnSpPr>
          <p:nvPr/>
        </p:nvCxnSpPr>
        <p:spPr>
          <a:xfrm rot="16200000" flipH="1">
            <a:off x="3137870" y="4633439"/>
            <a:ext cx="219498" cy="3558800"/>
          </a:xfrm>
          <a:prstGeom prst="bentConnector3">
            <a:avLst>
              <a:gd name="adj1" fmla="val 204147"/>
            </a:avLst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2576971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30399-69B5-41BD-933B-FCD01230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XML Messaging and B2B</a:t>
            </a:r>
          </a:p>
        </p:txBody>
      </p:sp>
      <p:pic>
        <p:nvPicPr>
          <p:cNvPr id="3" name="Picture 2" descr="https://azurecomcdn.azureedge.net/cvt-8484a958d28560d4b8c50f1d0433f53acb9c52940b8f5cb441bde4a1e5609c89/images/page/services/logic-apps/04-leverage.png">
            <a:extLst>
              <a:ext uri="{FF2B5EF4-FFF2-40B4-BE49-F238E27FC236}">
                <a16:creationId xmlns:a16="http://schemas.microsoft.com/office/drawing/2014/main" id="{6BEC9B6C-D621-41E9-AE2C-CE5320FD3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35" y="5023077"/>
            <a:ext cx="2632874" cy="137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91B043B-8C0E-46D9-9FDA-1D068543F973}"/>
              </a:ext>
            </a:extLst>
          </p:cNvPr>
          <p:cNvGraphicFramePr/>
          <p:nvPr>
            <p:extLst/>
          </p:nvPr>
        </p:nvGraphicFramePr>
        <p:xfrm>
          <a:off x="4526863" y="1262947"/>
          <a:ext cx="7245072" cy="5038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2598249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ED04A-7DD3-48B3-B9E6-6D67C776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BizTalk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79582-0A24-4863-996E-02FB29F3F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804" y="71839"/>
            <a:ext cx="5488182" cy="1982606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77F363B-1F76-444C-8651-0B9A04B1695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Service Bus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Azure WCF Relay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App Services / API Management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Logic Apps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NZ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1DC2D-F802-4183-9AD2-8485A0524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00" y="4070071"/>
            <a:ext cx="3838747" cy="2735107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A894B60-F162-4CA2-A9E3-AC078E57CB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1" r="41592"/>
          <a:stretch/>
        </p:blipFill>
        <p:spPr>
          <a:xfrm>
            <a:off x="8268490" y="505281"/>
            <a:ext cx="1500809" cy="373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406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EB618-9855-45D1-AE98-7A1DAAC6B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Service Bus – SB-Messaging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81027-FF77-4500-A336-4C9C3268682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Inbound and Outbound (One Way)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Queues and Topics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Security – ACS and SAS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Send | Listen permissions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Properties Propagation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Custom property schema</a:t>
            </a:r>
            <a:endParaRPr kumimoji="0" lang="en-NZ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ea typeface="Lato" panose="020F050202020403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NZ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DD34CF-AAD6-47C9-A438-7650E51C7D13}"/>
              </a:ext>
            </a:extLst>
          </p:cNvPr>
          <p:cNvGrpSpPr/>
          <p:nvPr/>
        </p:nvGrpSpPr>
        <p:grpSpPr>
          <a:xfrm>
            <a:off x="5852160" y="3056645"/>
            <a:ext cx="6188510" cy="2561835"/>
            <a:chOff x="6991284" y="2836094"/>
            <a:chExt cx="4362516" cy="17281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6E74C8-883A-4C14-AEF7-561DE1338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07721" y="3118446"/>
              <a:ext cx="1046079" cy="101289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632B28-A808-457F-935D-5FDC9A952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39139" y="2836094"/>
              <a:ext cx="533034" cy="52257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6F051E-13E7-462F-9F2A-95EF37C82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9139" y="3891117"/>
              <a:ext cx="533034" cy="52257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F0CC4D-E2C8-40B3-8AB0-C2E04710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1284" y="2986691"/>
              <a:ext cx="1042875" cy="1577600"/>
            </a:xfrm>
            <a:prstGeom prst="rect">
              <a:avLst/>
            </a:prstGeom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720BD640-9B92-4E5B-B956-E605B69B2204}"/>
                </a:ext>
              </a:extLst>
            </p:cNvPr>
            <p:cNvSpPr/>
            <p:nvPr/>
          </p:nvSpPr>
          <p:spPr>
            <a:xfrm>
              <a:off x="8252447" y="2986691"/>
              <a:ext cx="1068404" cy="221381"/>
            </a:xfrm>
            <a:prstGeom prst="leftRigh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row: Left-Right 9">
              <a:extLst>
                <a:ext uri="{FF2B5EF4-FFF2-40B4-BE49-F238E27FC236}">
                  <a16:creationId xmlns:a16="http://schemas.microsoft.com/office/drawing/2014/main" id="{6F9AFAC9-0FB7-4342-A951-2A0355A67E9C}"/>
                </a:ext>
              </a:extLst>
            </p:cNvPr>
            <p:cNvSpPr/>
            <p:nvPr/>
          </p:nvSpPr>
          <p:spPr>
            <a:xfrm>
              <a:off x="8252447" y="4041714"/>
              <a:ext cx="1068404" cy="221381"/>
            </a:xfrm>
            <a:prstGeom prst="leftRightArrow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5BF9ADF-7D2D-4FDE-96D5-8059133DC1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5735">
            <a:off x="7946726" y="3301356"/>
            <a:ext cx="579178" cy="518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08F006-6603-44FB-9A8F-1168E6053B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5735">
            <a:off x="7946726" y="4730106"/>
            <a:ext cx="579178" cy="51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52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67314-F6E3-453B-8C63-B7E2118D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WCF Relay – WCF-</a:t>
            </a:r>
            <a:r>
              <a:rPr lang="en-AU" dirty="0" err="1"/>
              <a:t>BasicHttpRelay</a:t>
            </a:r>
            <a:endParaRPr lang="en-AU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6FFF88-07DE-404B-A106-E9AA6C9DBFEC}"/>
              </a:ext>
            </a:extLst>
          </p:cNvPr>
          <p:cNvGrpSpPr/>
          <p:nvPr/>
        </p:nvGrpSpPr>
        <p:grpSpPr>
          <a:xfrm rot="2546590">
            <a:off x="7328906" y="3487310"/>
            <a:ext cx="1219200" cy="481910"/>
            <a:chOff x="8057322" y="5512904"/>
            <a:chExt cx="1219200" cy="4819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001B14-13DD-4F86-A1CD-7CD73F4E3323}"/>
                </a:ext>
              </a:extLst>
            </p:cNvPr>
            <p:cNvSpPr/>
            <p:nvPr/>
          </p:nvSpPr>
          <p:spPr>
            <a:xfrm>
              <a:off x="8057322" y="5512904"/>
              <a:ext cx="1219200" cy="106018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750711-8CAC-4184-B302-8E4F08FFCE0C}"/>
                </a:ext>
              </a:extLst>
            </p:cNvPr>
            <p:cNvSpPr/>
            <p:nvPr/>
          </p:nvSpPr>
          <p:spPr>
            <a:xfrm>
              <a:off x="8057322" y="5700850"/>
              <a:ext cx="1219200" cy="106018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0E5150-3780-4E12-A94A-E034379F0C15}"/>
                </a:ext>
              </a:extLst>
            </p:cNvPr>
            <p:cNvSpPr/>
            <p:nvPr/>
          </p:nvSpPr>
          <p:spPr>
            <a:xfrm>
              <a:off x="8057322" y="5888796"/>
              <a:ext cx="1219200" cy="106018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030AE8-92CF-41EF-AFAD-5140B80E4F9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Inbound and Outbound (Two Way)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Expose and Consume WCF Services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Based on dynamic Relays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Primed for XML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“Binary” format for others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Security – ACS and SAS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Send | Listen permissions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End-point security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Anonymous | RelayAccessToken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ea typeface="Lato" panose="020F050202020403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NZ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D985A-E229-4646-A338-D8DC74EE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215" y="4593926"/>
            <a:ext cx="1042875" cy="157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D05002-2956-4B64-9F2A-A99FB8C5D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378" y="4593926"/>
            <a:ext cx="833460" cy="1375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9EF58A-87DC-40A3-B71B-C72FCA6D6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3045" y="2002074"/>
            <a:ext cx="1058588" cy="1048334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202537DB-6084-4588-BB35-903D8AA90B3F}"/>
              </a:ext>
            </a:extLst>
          </p:cNvPr>
          <p:cNvSpPr/>
          <p:nvPr/>
        </p:nvSpPr>
        <p:spPr>
          <a:xfrm rot="18852658">
            <a:off x="7329771" y="3707412"/>
            <a:ext cx="1545827" cy="391806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6FCEA1-7754-465B-AEDF-479F828557AF}"/>
              </a:ext>
            </a:extLst>
          </p:cNvPr>
          <p:cNvSpPr/>
          <p:nvPr/>
        </p:nvSpPr>
        <p:spPr>
          <a:xfrm rot="8100000">
            <a:off x="6977047" y="3413577"/>
            <a:ext cx="1545827" cy="391806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4625EB2-7672-4D33-A36B-873B226638D8}"/>
              </a:ext>
            </a:extLst>
          </p:cNvPr>
          <p:cNvSpPr/>
          <p:nvPr/>
        </p:nvSpPr>
        <p:spPr>
          <a:xfrm rot="14352658">
            <a:off x="9214504" y="3707412"/>
            <a:ext cx="1545827" cy="391806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4DC993B-FAF0-49A6-8C73-E77F9C0FF82E}"/>
              </a:ext>
            </a:extLst>
          </p:cNvPr>
          <p:cNvSpPr/>
          <p:nvPr/>
        </p:nvSpPr>
        <p:spPr>
          <a:xfrm rot="3600000">
            <a:off x="9675047" y="3563240"/>
            <a:ext cx="1545827" cy="391806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301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63541-2331-46C5-9EEC-78B30C7D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REST – WCF-</a:t>
            </a:r>
            <a:r>
              <a:rPr lang="en-AU" dirty="0" err="1"/>
              <a:t>WebHttp</a:t>
            </a:r>
            <a:r>
              <a:rPr lang="en-AU" dirty="0"/>
              <a:t> (Inbound)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EF8D3-B232-4756-8775-A4ACC859742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Exposes REST Services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One or Two Way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Support multiple formats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Requires Inbound Access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Network changes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Hybrid Connection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Path to Properties Mapping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Lato" panose="020F0502020204030203" pitchFamily="34" charset="0"/>
                <a:cs typeface="Segoe UI Light" panose="020B0502040204020203" pitchFamily="34" charset="0"/>
              </a:rPr>
              <a:t>Define Outbound Headers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NZ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ea typeface="Lato" panose="020F0502020204030203" pitchFamily="34" charset="0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NZ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74D3276-5087-4C38-BD46-FD8D3D65738C}"/>
              </a:ext>
            </a:extLst>
          </p:cNvPr>
          <p:cNvGrpSpPr/>
          <p:nvPr/>
        </p:nvGrpSpPr>
        <p:grpSpPr>
          <a:xfrm rot="5400000">
            <a:off x="7749547" y="4022698"/>
            <a:ext cx="1219200" cy="481910"/>
            <a:chOff x="8057322" y="5512904"/>
            <a:chExt cx="1219200" cy="4819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5653D4-4AD4-411E-B80D-944D1CA81ED8}"/>
                </a:ext>
              </a:extLst>
            </p:cNvPr>
            <p:cNvSpPr/>
            <p:nvPr/>
          </p:nvSpPr>
          <p:spPr>
            <a:xfrm>
              <a:off x="8057322" y="5512904"/>
              <a:ext cx="1219200" cy="106018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2742BC-D8A3-45A8-9F76-94085AA1AA56}"/>
                </a:ext>
              </a:extLst>
            </p:cNvPr>
            <p:cNvSpPr/>
            <p:nvPr/>
          </p:nvSpPr>
          <p:spPr>
            <a:xfrm>
              <a:off x="8057322" y="5700850"/>
              <a:ext cx="1219200" cy="106018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7D2C536-25C7-4750-8B08-026033C0DDB1}"/>
                </a:ext>
              </a:extLst>
            </p:cNvPr>
            <p:cNvSpPr/>
            <p:nvPr/>
          </p:nvSpPr>
          <p:spPr>
            <a:xfrm>
              <a:off x="8057322" y="5888796"/>
              <a:ext cx="1219200" cy="106018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EF1D03A-C147-4048-8DAC-2A9E88E30C8B}"/>
              </a:ext>
            </a:extLst>
          </p:cNvPr>
          <p:cNvSpPr/>
          <p:nvPr/>
        </p:nvSpPr>
        <p:spPr>
          <a:xfrm>
            <a:off x="8118192" y="4104185"/>
            <a:ext cx="481910" cy="15946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209980-9B86-4AE1-B483-0838F9E499FB}"/>
              </a:ext>
            </a:extLst>
          </p:cNvPr>
          <p:cNvGrpSpPr/>
          <p:nvPr/>
        </p:nvGrpSpPr>
        <p:grpSpPr>
          <a:xfrm>
            <a:off x="5852160" y="3279886"/>
            <a:ext cx="1650365" cy="2338594"/>
            <a:chOff x="5852160" y="3279886"/>
            <a:chExt cx="1650365" cy="233859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E3A35C1-D7DB-42C0-AA7F-CF72BE57F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2160" y="3279886"/>
              <a:ext cx="1479385" cy="2338594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39A5FB1-8D44-4E3A-8802-25FF6B0D25A2}"/>
                </a:ext>
              </a:extLst>
            </p:cNvPr>
            <p:cNvCxnSpPr/>
            <p:nvPr/>
          </p:nvCxnSpPr>
          <p:spPr>
            <a:xfrm>
              <a:off x="7302500" y="4181475"/>
              <a:ext cx="20002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5B9BD5"/>
              </a:solidFill>
              <a:prstDash val="solid"/>
              <a:miter lim="800000"/>
              <a:tailEnd type="oval"/>
            </a:ln>
            <a:effectLst/>
          </p:spPr>
        </p:cxn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1C30077-32CC-4818-8581-4CD6532EC551}"/>
              </a:ext>
            </a:extLst>
          </p:cNvPr>
          <p:cNvSpPr/>
          <p:nvPr/>
        </p:nvSpPr>
        <p:spPr>
          <a:xfrm rot="10800000">
            <a:off x="7624232" y="4095719"/>
            <a:ext cx="1943099" cy="169458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0CD82F-CD3B-4EEB-A437-2EB19C386931}"/>
              </a:ext>
            </a:extLst>
          </p:cNvPr>
          <p:cNvGrpSpPr/>
          <p:nvPr/>
        </p:nvGrpSpPr>
        <p:grpSpPr>
          <a:xfrm>
            <a:off x="9689038" y="2860333"/>
            <a:ext cx="1007949" cy="2640230"/>
            <a:chOff x="10345851" y="2585320"/>
            <a:chExt cx="1007949" cy="264023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813AE4-A914-4D5A-BE34-DFE13D929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48007" y="2585320"/>
              <a:ext cx="994992" cy="92815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4570A0-3B44-4735-A87C-F920B7B3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45851" y="3552135"/>
              <a:ext cx="999303" cy="86423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5B9A3AC-2D00-4274-B927-C525F38C8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32925" y="4455033"/>
              <a:ext cx="920875" cy="770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84435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am Image">
            <a:extLst>
              <a:ext uri="{FF2B5EF4-FFF2-40B4-BE49-F238E27FC236}">
                <a16:creationId xmlns:a16="http://schemas.microsoft.com/office/drawing/2014/main" id="{58C775D2-0760-44A0-9D24-CFC5333A3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93" y="985781"/>
            <a:ext cx="2328006" cy="31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am Image">
            <a:extLst>
              <a:ext uri="{FF2B5EF4-FFF2-40B4-BE49-F238E27FC236}">
                <a16:creationId xmlns:a16="http://schemas.microsoft.com/office/drawing/2014/main" id="{FDA31BFB-6EF3-4BEE-AEFC-2CC519865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901" y="985781"/>
            <a:ext cx="2328006" cy="31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am Image">
            <a:extLst>
              <a:ext uri="{FF2B5EF4-FFF2-40B4-BE49-F238E27FC236}">
                <a16:creationId xmlns:a16="http://schemas.microsoft.com/office/drawing/2014/main" id="{CBB905AC-55DC-47F0-BB13-FF07F265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609" y="985781"/>
            <a:ext cx="2328006" cy="31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eam Image">
            <a:extLst>
              <a:ext uri="{FF2B5EF4-FFF2-40B4-BE49-F238E27FC236}">
                <a16:creationId xmlns:a16="http://schemas.microsoft.com/office/drawing/2014/main" id="{A1B0A54C-0476-43DA-9CEF-BFB07231B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317" y="985781"/>
            <a:ext cx="2328006" cy="31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am Image">
            <a:extLst>
              <a:ext uri="{FF2B5EF4-FFF2-40B4-BE49-F238E27FC236}">
                <a16:creationId xmlns:a16="http://schemas.microsoft.com/office/drawing/2014/main" id="{374F86A3-DFEA-48FF-931E-6024E65FA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92" y="4047817"/>
            <a:ext cx="2328006" cy="31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eam Image">
            <a:extLst>
              <a:ext uri="{FF2B5EF4-FFF2-40B4-BE49-F238E27FC236}">
                <a16:creationId xmlns:a16="http://schemas.microsoft.com/office/drawing/2014/main" id="{7C964B1F-8B3E-41F4-951C-59E15223F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066" y="4047817"/>
            <a:ext cx="2328006" cy="31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eam Image">
            <a:extLst>
              <a:ext uri="{FF2B5EF4-FFF2-40B4-BE49-F238E27FC236}">
                <a16:creationId xmlns:a16="http://schemas.microsoft.com/office/drawing/2014/main" id="{8EEECCC3-5839-4BA6-9479-0CCFA724B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777" y="4047817"/>
            <a:ext cx="2328006" cy="31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eam Image">
            <a:extLst>
              <a:ext uri="{FF2B5EF4-FFF2-40B4-BE49-F238E27FC236}">
                <a16:creationId xmlns:a16="http://schemas.microsoft.com/office/drawing/2014/main" id="{1D4176AF-FB55-43B0-B369-7A2D168A7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317" y="4047817"/>
            <a:ext cx="2328006" cy="31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E752CA-95A0-4128-B139-076038EDC66E}"/>
              </a:ext>
            </a:extLst>
          </p:cNvPr>
          <p:cNvSpPr txBox="1"/>
          <p:nvPr/>
        </p:nvSpPr>
        <p:spPr>
          <a:xfrm>
            <a:off x="244192" y="3521557"/>
            <a:ext cx="232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Martin Abbott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9C3228-B48A-44B0-A1CE-F1D7F170881B}"/>
              </a:ext>
            </a:extLst>
          </p:cNvPr>
          <p:cNvSpPr txBox="1"/>
          <p:nvPr/>
        </p:nvSpPr>
        <p:spPr>
          <a:xfrm>
            <a:off x="3313900" y="3521557"/>
            <a:ext cx="232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Glenn Colpaert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26B6E0-DEC1-4C13-964F-040312405DFA}"/>
              </a:ext>
            </a:extLst>
          </p:cNvPr>
          <p:cNvSpPr txBox="1"/>
          <p:nvPr/>
        </p:nvSpPr>
        <p:spPr>
          <a:xfrm>
            <a:off x="6383608" y="3521557"/>
            <a:ext cx="232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Steef-Jan Wiggers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C357E2-6716-4077-94A2-FDDBE2D439F2}"/>
              </a:ext>
            </a:extLst>
          </p:cNvPr>
          <p:cNvSpPr txBox="1"/>
          <p:nvPr/>
        </p:nvSpPr>
        <p:spPr>
          <a:xfrm>
            <a:off x="9453317" y="3521557"/>
            <a:ext cx="232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Tomasso Groenendijk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F44B6C-CA65-43C1-8904-54BCB6517F2E}"/>
              </a:ext>
            </a:extLst>
          </p:cNvPr>
          <p:cNvSpPr txBox="1"/>
          <p:nvPr/>
        </p:nvSpPr>
        <p:spPr>
          <a:xfrm>
            <a:off x="244192" y="6490950"/>
            <a:ext cx="232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Eldert Grootenboer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5826A7-AEA3-45E4-80AE-D08E8FA8097F}"/>
              </a:ext>
            </a:extLst>
          </p:cNvPr>
          <p:cNvSpPr txBox="1"/>
          <p:nvPr/>
        </p:nvSpPr>
        <p:spPr>
          <a:xfrm>
            <a:off x="3313898" y="6490950"/>
            <a:ext cx="232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Sven Van den brande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F1BBC2-ABF4-44F1-8333-B49C9AB8E07F}"/>
              </a:ext>
            </a:extLst>
          </p:cNvPr>
          <p:cNvSpPr txBox="1"/>
          <p:nvPr/>
        </p:nvSpPr>
        <p:spPr>
          <a:xfrm>
            <a:off x="6608777" y="6490950"/>
            <a:ext cx="232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Gijs in ‘t Veld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4FE771-FDC8-4F3C-9FFB-369AE6C44AE1}"/>
              </a:ext>
            </a:extLst>
          </p:cNvPr>
          <p:cNvSpPr txBox="1"/>
          <p:nvPr/>
        </p:nvSpPr>
        <p:spPr>
          <a:xfrm>
            <a:off x="9453317" y="6490950"/>
            <a:ext cx="232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 Fox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DFD50-DF9E-4B18-A5DF-3F2F39939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85"/>
            <a:ext cx="10515600" cy="910311"/>
          </a:xfrm>
        </p:spPr>
        <p:txBody>
          <a:bodyPr/>
          <a:lstStyle/>
          <a:p>
            <a:r>
              <a:rPr lang="en-US" dirty="0"/>
              <a:t>Global Organizers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9354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FA13C-8123-452E-8E9B-3B658C49D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REST – WCF-</a:t>
            </a:r>
            <a:r>
              <a:rPr lang="en-AU" dirty="0" err="1"/>
              <a:t>WebHttp</a:t>
            </a:r>
            <a:r>
              <a:rPr lang="en-AU" dirty="0"/>
              <a:t> (Outbound)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2B8F6-5D42-4496-81E3-C8E58D0C576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Lato" panose="020F0502020204030203" pitchFamily="34" charset="0"/>
                <a:cs typeface="Lato" panose="020F0502020204030203" pitchFamily="34" charset="0"/>
              </a:rPr>
              <a:t>Consumes REST Services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Lato" panose="020F0502020204030203" pitchFamily="34" charset="0"/>
                <a:cs typeface="Lato" panose="020F0502020204030203" pitchFamily="34" charset="0"/>
              </a:rPr>
              <a:t>One or Two Way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Lato" panose="020F0502020204030203" pitchFamily="34" charset="0"/>
                <a:cs typeface="Lato" panose="020F0502020204030203" pitchFamily="34" charset="0"/>
              </a:rPr>
              <a:t>Usually no network changes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Lato" panose="020F0502020204030203" pitchFamily="34" charset="0"/>
                <a:cs typeface="Lato" panose="020F0502020204030203" pitchFamily="34" charset="0"/>
              </a:rPr>
              <a:t>Dynamic Path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Lato" panose="020F0502020204030203" pitchFamily="34" charset="0"/>
                <a:cs typeface="Lato" panose="020F0502020204030203" pitchFamily="34" charset="0"/>
              </a:rPr>
              <a:t>Define Outbound Headers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NZ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88569B2-A755-4FAB-B240-AE85B9A5B382}"/>
              </a:ext>
            </a:extLst>
          </p:cNvPr>
          <p:cNvGrpSpPr/>
          <p:nvPr/>
        </p:nvGrpSpPr>
        <p:grpSpPr>
          <a:xfrm rot="5400000">
            <a:off x="8477707" y="3743298"/>
            <a:ext cx="1219200" cy="481910"/>
            <a:chOff x="8057322" y="5512904"/>
            <a:chExt cx="1219200" cy="4819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6EB6B0-347F-4C83-B8E0-BA5D3B8609C9}"/>
                </a:ext>
              </a:extLst>
            </p:cNvPr>
            <p:cNvSpPr/>
            <p:nvPr/>
          </p:nvSpPr>
          <p:spPr>
            <a:xfrm>
              <a:off x="8057322" y="5512904"/>
              <a:ext cx="1219200" cy="106018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F57618-6A88-4D1B-98D7-93D808AA8899}"/>
                </a:ext>
              </a:extLst>
            </p:cNvPr>
            <p:cNvSpPr/>
            <p:nvPr/>
          </p:nvSpPr>
          <p:spPr>
            <a:xfrm>
              <a:off x="8057322" y="5700850"/>
              <a:ext cx="1219200" cy="106018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CC2D624-76F8-419F-80E5-F98DC9E84076}"/>
                </a:ext>
              </a:extLst>
            </p:cNvPr>
            <p:cNvSpPr/>
            <p:nvPr/>
          </p:nvSpPr>
          <p:spPr>
            <a:xfrm>
              <a:off x="8057322" y="5888796"/>
              <a:ext cx="1219200" cy="106018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F32FA31-38F5-419E-9676-A52450BEA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320" y="3000486"/>
            <a:ext cx="1479385" cy="233859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AB6C8A6-8ACF-421C-992A-71FB1B7904C2}"/>
              </a:ext>
            </a:extLst>
          </p:cNvPr>
          <p:cNvSpPr/>
          <p:nvPr/>
        </p:nvSpPr>
        <p:spPr>
          <a:xfrm>
            <a:off x="8115757" y="3814795"/>
            <a:ext cx="1943099" cy="169458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593FFE-07DD-4C8C-9613-E1670D5E2FAE}"/>
              </a:ext>
            </a:extLst>
          </p:cNvPr>
          <p:cNvGrpSpPr/>
          <p:nvPr/>
        </p:nvGrpSpPr>
        <p:grpSpPr>
          <a:xfrm>
            <a:off x="10345851" y="2585320"/>
            <a:ext cx="1007949" cy="2640230"/>
            <a:chOff x="10345851" y="2585320"/>
            <a:chExt cx="1007949" cy="264023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2A8826-EDA2-4AE5-8EB7-857ADF9C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48007" y="2585320"/>
              <a:ext cx="994992" cy="9281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828E783-C080-41D5-9E32-3C386A563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45851" y="3552135"/>
              <a:ext cx="999303" cy="8642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C3A9B9-361A-4189-ADCC-7426A81BE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32925" y="4455033"/>
              <a:ext cx="920875" cy="770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642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02D3-5102-450B-A913-8020FC35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Logic Apps – Logic Apps Adapter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D10969A-FFE2-42E5-8A6C-819599C597C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Lato" panose="020F0502020204030203" pitchFamily="34" charset="0"/>
                <a:cs typeface="Lato" panose="020F0502020204030203" pitchFamily="34" charset="0"/>
              </a:rPr>
              <a:t>Inbound and Outbound (One or Two Way)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Lato" panose="020F0502020204030203" pitchFamily="34" charset="0"/>
                <a:cs typeface="Lato" panose="020F0502020204030203" pitchFamily="34" charset="0"/>
              </a:rPr>
              <a:t>Extend workflows (inbound and outbound)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Lato" panose="020F0502020204030203" pitchFamily="34" charset="0"/>
                <a:cs typeface="Lato" panose="020F0502020204030203" pitchFamily="34" charset="0"/>
              </a:rPr>
              <a:t>Usually no network changes for Outbound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Lato" panose="020F0502020204030203" pitchFamily="34" charset="0"/>
                <a:cs typeface="Lato" panose="020F0502020204030203" pitchFamily="34" charset="0"/>
              </a:rPr>
              <a:t>Requires Inbound Access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Lato" panose="020F0502020204030203" pitchFamily="34" charset="0"/>
                <a:cs typeface="Lato" panose="020F0502020204030203" pitchFamily="34" charset="0"/>
              </a:rPr>
              <a:t>Network changes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Z" sz="2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/>
                <a:ea typeface="Lato" panose="020F0502020204030203" pitchFamily="34" charset="0"/>
                <a:cs typeface="Lato" panose="020F0502020204030203" pitchFamily="34" charset="0"/>
              </a:rPr>
              <a:t>On-premises data gateway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NZ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NZ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4C5DCA-0650-4BC1-99F9-82A0747934FB}"/>
              </a:ext>
            </a:extLst>
          </p:cNvPr>
          <p:cNvGrpSpPr/>
          <p:nvPr/>
        </p:nvGrpSpPr>
        <p:grpSpPr>
          <a:xfrm rot="3635124">
            <a:off x="8720431" y="3153230"/>
            <a:ext cx="1219200" cy="481910"/>
            <a:chOff x="8057322" y="5512904"/>
            <a:chExt cx="1219200" cy="4819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083CE3-7F19-4364-AAC5-B83B85549CBD}"/>
                </a:ext>
              </a:extLst>
            </p:cNvPr>
            <p:cNvSpPr/>
            <p:nvPr/>
          </p:nvSpPr>
          <p:spPr>
            <a:xfrm>
              <a:off x="8057322" y="5512904"/>
              <a:ext cx="1219200" cy="106018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64C37B-1C02-450F-9AD8-B42263FAB1B2}"/>
                </a:ext>
              </a:extLst>
            </p:cNvPr>
            <p:cNvSpPr/>
            <p:nvPr/>
          </p:nvSpPr>
          <p:spPr>
            <a:xfrm>
              <a:off x="8057322" y="5700850"/>
              <a:ext cx="1219200" cy="106018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6DBAE7-7ECC-4E49-9DB6-B4549455F039}"/>
                </a:ext>
              </a:extLst>
            </p:cNvPr>
            <p:cNvSpPr/>
            <p:nvPr/>
          </p:nvSpPr>
          <p:spPr>
            <a:xfrm>
              <a:off x="8057322" y="5888796"/>
              <a:ext cx="1219200" cy="106018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E40B626-3EC7-48AA-B8DE-8AC2B2D70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120" y="3394186"/>
            <a:ext cx="1479385" cy="233859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C67E24A-9423-474B-A205-98BA1C110EFD}"/>
              </a:ext>
            </a:extLst>
          </p:cNvPr>
          <p:cNvSpPr/>
          <p:nvPr/>
        </p:nvSpPr>
        <p:spPr>
          <a:xfrm rot="19835124">
            <a:off x="8358481" y="3288227"/>
            <a:ext cx="1943099" cy="169458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F38237-0527-4891-AFBD-D818B8A1F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900" y="2358922"/>
            <a:ext cx="1190973" cy="95642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6E20A3-405D-41D0-94B7-27784B625839}"/>
              </a:ext>
            </a:extLst>
          </p:cNvPr>
          <p:cNvGrpSpPr/>
          <p:nvPr/>
        </p:nvGrpSpPr>
        <p:grpSpPr>
          <a:xfrm rot="17964876" flipV="1">
            <a:off x="8727364" y="5491826"/>
            <a:ext cx="1219200" cy="481910"/>
            <a:chOff x="8057322" y="5512904"/>
            <a:chExt cx="1219200" cy="4819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3AA925-DB5C-4982-9DA7-4F1E79DF9423}"/>
                </a:ext>
              </a:extLst>
            </p:cNvPr>
            <p:cNvSpPr/>
            <p:nvPr/>
          </p:nvSpPr>
          <p:spPr>
            <a:xfrm>
              <a:off x="8057322" y="5512904"/>
              <a:ext cx="1219200" cy="106018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5395F9-E7DB-4AA9-84E0-4231C9ACD47C}"/>
                </a:ext>
              </a:extLst>
            </p:cNvPr>
            <p:cNvSpPr/>
            <p:nvPr/>
          </p:nvSpPr>
          <p:spPr>
            <a:xfrm>
              <a:off x="8057322" y="5700850"/>
              <a:ext cx="1219200" cy="106018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B18856-19C6-425C-B190-5D49F4B05AF5}"/>
                </a:ext>
              </a:extLst>
            </p:cNvPr>
            <p:cNvSpPr/>
            <p:nvPr/>
          </p:nvSpPr>
          <p:spPr>
            <a:xfrm>
              <a:off x="8057322" y="5888796"/>
              <a:ext cx="1219200" cy="106018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C93C618-344A-4AE7-AE70-FBD0A2AB4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900" y="5698750"/>
            <a:ext cx="1190973" cy="9564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2E6AE3-408F-4AC0-A43A-DF89B64EA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210" y="5419752"/>
            <a:ext cx="673714" cy="610208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F29DA7E2-7D1A-4189-BBD1-47D78C48E9D8}"/>
              </a:ext>
            </a:extLst>
          </p:cNvPr>
          <p:cNvSpPr/>
          <p:nvPr/>
        </p:nvSpPr>
        <p:spPr>
          <a:xfrm rot="12541714" flipV="1">
            <a:off x="8365414" y="5588723"/>
            <a:ext cx="1943099" cy="169458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521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2640" y="181747"/>
            <a:ext cx="11655840" cy="899537"/>
          </a:xfrm>
        </p:spPr>
        <p:txBody>
          <a:bodyPr/>
          <a:lstStyle/>
          <a:p>
            <a:r>
              <a:rPr lang="en-US" b="1" dirty="0">
                <a:cs typeface="Segoe UI Semilight" panose="020B0402040204020203" pitchFamily="34" charset="0"/>
              </a:rPr>
              <a:t>Better Together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667" y="2612747"/>
            <a:ext cx="768609" cy="7686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47" y="2494510"/>
            <a:ext cx="892750" cy="1005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690" y="2642346"/>
            <a:ext cx="709410" cy="709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995" y="2710709"/>
            <a:ext cx="572685" cy="5726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duotone>
              <a:srgbClr val="0078D7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7111475" y="2742925"/>
            <a:ext cx="572685" cy="5726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8268" y="3619156"/>
            <a:ext cx="1543707" cy="77845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BizTalk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 2016</a:t>
            </a:r>
          </a:p>
        </p:txBody>
      </p:sp>
      <p:sp>
        <p:nvSpPr>
          <p:cNvPr id="16" name="Plus 15"/>
          <p:cNvSpPr/>
          <p:nvPr/>
        </p:nvSpPr>
        <p:spPr bwMode="auto">
          <a:xfrm>
            <a:off x="1825156" y="2855704"/>
            <a:ext cx="268927" cy="268927"/>
          </a:xfrm>
          <a:prstGeom prst="mathPlus">
            <a:avLst>
              <a:gd name="adj1" fmla="val 10598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Plus 16"/>
          <p:cNvSpPr/>
          <p:nvPr/>
        </p:nvSpPr>
        <p:spPr bwMode="auto">
          <a:xfrm>
            <a:off x="3206519" y="2862596"/>
            <a:ext cx="268927" cy="268927"/>
          </a:xfrm>
          <a:prstGeom prst="mathPlus">
            <a:avLst>
              <a:gd name="adj1" fmla="val 10598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Plus 17"/>
          <p:cNvSpPr/>
          <p:nvPr/>
        </p:nvSpPr>
        <p:spPr bwMode="auto">
          <a:xfrm>
            <a:off x="4488292" y="2865663"/>
            <a:ext cx="268927" cy="268927"/>
          </a:xfrm>
          <a:prstGeom prst="mathPlus">
            <a:avLst>
              <a:gd name="adj1" fmla="val 10598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Plus 18"/>
          <p:cNvSpPr/>
          <p:nvPr/>
        </p:nvSpPr>
        <p:spPr bwMode="auto">
          <a:xfrm>
            <a:off x="5600482" y="2855704"/>
            <a:ext cx="268927" cy="268927"/>
          </a:xfrm>
          <a:prstGeom prst="mathPlus">
            <a:avLst>
              <a:gd name="adj1" fmla="val 10598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Plus 19"/>
          <p:cNvSpPr/>
          <p:nvPr/>
        </p:nvSpPr>
        <p:spPr bwMode="auto">
          <a:xfrm>
            <a:off x="6725859" y="2862596"/>
            <a:ext cx="268927" cy="268927"/>
          </a:xfrm>
          <a:prstGeom prst="mathPlus">
            <a:avLst>
              <a:gd name="adj1" fmla="val 10598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Plus 20"/>
          <p:cNvSpPr/>
          <p:nvPr/>
        </p:nvSpPr>
        <p:spPr bwMode="auto">
          <a:xfrm>
            <a:off x="7819847" y="2849091"/>
            <a:ext cx="268927" cy="268927"/>
          </a:xfrm>
          <a:prstGeom prst="mathPlus">
            <a:avLst>
              <a:gd name="adj1" fmla="val 10598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Plus 21"/>
          <p:cNvSpPr/>
          <p:nvPr/>
        </p:nvSpPr>
        <p:spPr bwMode="auto">
          <a:xfrm>
            <a:off x="9087626" y="2846324"/>
            <a:ext cx="268927" cy="268927"/>
          </a:xfrm>
          <a:prstGeom prst="mathPlus">
            <a:avLst>
              <a:gd name="adj1" fmla="val 10598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Plus 22"/>
          <p:cNvSpPr/>
          <p:nvPr/>
        </p:nvSpPr>
        <p:spPr bwMode="auto">
          <a:xfrm>
            <a:off x="10265378" y="2864260"/>
            <a:ext cx="268927" cy="268927"/>
          </a:xfrm>
          <a:prstGeom prst="mathPlus">
            <a:avLst>
              <a:gd name="adj1" fmla="val 10598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71940" y="3232564"/>
            <a:ext cx="1465259" cy="534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Logic Apps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56404" y="3619156"/>
            <a:ext cx="1689981" cy="77845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API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Management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03133" y="3266578"/>
            <a:ext cx="1490026" cy="534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Service Bus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58071" y="3619156"/>
            <a:ext cx="1319110" cy="534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Functions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51712" y="3247907"/>
            <a:ext cx="773804" cy="534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DB2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961203" y="3619156"/>
            <a:ext cx="1249084" cy="77845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Analytics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135840" y="3287815"/>
            <a:ext cx="1422639" cy="77845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Computer 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Vision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330779" y="3619156"/>
            <a:ext cx="1195968" cy="53405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Face API</a:t>
            </a:r>
          </a:p>
        </p:txBody>
      </p:sp>
      <p:pic>
        <p:nvPicPr>
          <p:cNvPr id="32" name="Picture 6" descr="Image result for Azure Functions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383" y="2741159"/>
            <a:ext cx="913194" cy="47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quals 1">
            <a:extLst>
              <a:ext uri="{FF2B5EF4-FFF2-40B4-BE49-F238E27FC236}">
                <a16:creationId xmlns:a16="http://schemas.microsoft.com/office/drawing/2014/main" id="{4B3B6232-C8ED-48C3-A8C4-2EFFA23B5D33}"/>
              </a:ext>
            </a:extLst>
          </p:cNvPr>
          <p:cNvSpPr/>
          <p:nvPr/>
        </p:nvSpPr>
        <p:spPr bwMode="auto">
          <a:xfrm>
            <a:off x="5981971" y="4469625"/>
            <a:ext cx="562243" cy="653595"/>
          </a:xfrm>
          <a:prstGeom prst="mathEqual">
            <a:avLst>
              <a:gd name="adj1" fmla="val 11042"/>
              <a:gd name="adj2" fmla="val 11760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51A80-7CDB-4D38-8F2F-06FB03865195}"/>
              </a:ext>
            </a:extLst>
          </p:cNvPr>
          <p:cNvSpPr txBox="1"/>
          <p:nvPr/>
        </p:nvSpPr>
        <p:spPr>
          <a:xfrm>
            <a:off x="3695856" y="5193812"/>
            <a:ext cx="5117954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5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Limitless</a:t>
            </a:r>
            <a:r>
              <a:rPr kumimoji="0" lang="en-US" sz="235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</a:rPr>
              <a:t>  </a:t>
            </a:r>
            <a:r>
              <a:rPr kumimoji="0" lang="en-US" sz="4705" b="1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Possibilities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9F8E10-EDBE-4175-B746-4A52327A94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2566" y="2736134"/>
            <a:ext cx="569797" cy="55287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77B6544-01DA-4977-B3EE-A844617322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0191" y="2736134"/>
            <a:ext cx="519023" cy="55287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9367FD2-A658-4774-97A1-3098BD16F7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82304" y="2736134"/>
            <a:ext cx="547936" cy="55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7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4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6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8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4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6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8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2" grpId="0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C9AD-003A-4A65-BEF0-F3F84756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/>
              <a:t>Azure Event Grid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8084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marL="0" marR="0" lvl="0" indent="0" algn="ctr" defTabSz="12187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7" b="0" i="0" u="none" strike="noStrike" kern="0" cap="none" spc="0" normalizeH="0" baseline="0" noProof="0">
                <a:ln>
                  <a:noFill/>
                </a:ln>
                <a:gradFill>
                  <a:gsLst>
                    <a:gs pos="13483">
                      <a:srgbClr val="353535"/>
                    </a:gs>
                    <a:gs pos="62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/>
              </a:rPr>
              <a:t>Broad coverage within Azure and beyond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6787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marL="0" marR="0" lvl="0" indent="0" algn="ctr" defTabSz="12187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7" b="0" i="0" u="none" strike="noStrike" kern="0" cap="none" spc="0" normalizeH="0" baseline="0" noProof="0">
                <a:ln>
                  <a:noFill/>
                </a:ln>
                <a:gradFill>
                  <a:gsLst>
                    <a:gs pos="13483">
                      <a:srgbClr val="353535"/>
                    </a:gs>
                    <a:gs pos="62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/>
              </a:rPr>
              <a:t>Fully-managed </a:t>
            </a:r>
            <a:br>
              <a:rPr kumimoji="0" lang="en-US" sz="2157" b="0" i="0" u="none" strike="noStrike" kern="0" cap="none" spc="0" normalizeH="0" baseline="0" noProof="0">
                <a:ln>
                  <a:noFill/>
                </a:ln>
                <a:gradFill>
                  <a:gsLst>
                    <a:gs pos="13483">
                      <a:srgbClr val="353535"/>
                    </a:gs>
                    <a:gs pos="62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/>
              </a:rPr>
            </a:br>
            <a:r>
              <a:rPr kumimoji="0" lang="en-US" sz="2157" b="0" i="0" u="none" strike="noStrike" kern="0" cap="none" spc="0" normalizeH="0" baseline="0" noProof="0">
                <a:ln>
                  <a:noFill/>
                </a:ln>
                <a:gradFill>
                  <a:gsLst>
                    <a:gs pos="13483">
                      <a:srgbClr val="353535"/>
                    </a:gs>
                    <a:gs pos="62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/>
              </a:rPr>
              <a:t>event routing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82436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marL="0" marR="0" lvl="0" indent="0" algn="ctr" defTabSz="12187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7" b="0" i="0" u="none" strike="noStrike" kern="0" cap="none" spc="0" normalizeH="0" baseline="0" noProof="0">
                <a:ln>
                  <a:noFill/>
                </a:ln>
                <a:gradFill>
                  <a:gsLst>
                    <a:gs pos="13483">
                      <a:srgbClr val="353535"/>
                    </a:gs>
                    <a:gs pos="62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/>
              </a:rPr>
              <a:t>Near real-time event delivery at scale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EF09F0F-09C3-430A-80B3-D5800376AD86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89635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13" b="0" i="0" u="none" strike="noStrike" kern="1200" cap="none" spc="-98" normalizeH="0" baseline="0" noProof="0">
                <a:ln w="3175">
                  <a:noFill/>
                </a:ln>
                <a:gradFill>
                  <a:gsLst>
                    <a:gs pos="92135">
                      <a:srgbClr val="0078D7"/>
                    </a:gs>
                    <a:gs pos="84831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Backbone of event-driven computing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A1C71E-D042-4613-A263-BD37AB1DCA50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6B878D3-FE1E-48F4-B2D9-F5E7886BE035}"/>
              </a:ext>
            </a:extLst>
          </p:cNvPr>
          <p:cNvGrpSpPr/>
          <p:nvPr/>
        </p:nvGrpSpPr>
        <p:grpSpPr>
          <a:xfrm>
            <a:off x="9085224" y="1815453"/>
            <a:ext cx="1792850" cy="1792850"/>
            <a:chOff x="9267401" y="1851360"/>
            <a:chExt cx="1828800" cy="1828800"/>
          </a:xfrm>
        </p:grpSpPr>
        <p:sp>
          <p:nvSpPr>
            <p:cNvPr id="14" name="Oval 13"/>
            <p:cNvSpPr/>
            <p:nvPr/>
          </p:nvSpPr>
          <p:spPr bwMode="auto">
            <a:xfrm>
              <a:off x="9267401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Intelligence">
              <a:extLst>
                <a:ext uri="{FF2B5EF4-FFF2-40B4-BE49-F238E27FC236}">
                  <a16:creationId xmlns:a16="http://schemas.microsoft.com/office/drawing/2014/main" id="{48E5D2D7-C993-4321-A07E-59370D9A7C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20109" y="2395959"/>
              <a:ext cx="769686" cy="739602"/>
            </a:xfrm>
            <a:custGeom>
              <a:avLst/>
              <a:gdLst>
                <a:gd name="T0" fmla="*/ 90 w 347"/>
                <a:gd name="T1" fmla="*/ 24 h 333"/>
                <a:gd name="T2" fmla="*/ 114 w 347"/>
                <a:gd name="T3" fmla="*/ 0 h 333"/>
                <a:gd name="T4" fmla="*/ 138 w 347"/>
                <a:gd name="T5" fmla="*/ 24 h 333"/>
                <a:gd name="T6" fmla="*/ 114 w 347"/>
                <a:gd name="T7" fmla="*/ 49 h 333"/>
                <a:gd name="T8" fmla="*/ 90 w 347"/>
                <a:gd name="T9" fmla="*/ 24 h 333"/>
                <a:gd name="T10" fmla="*/ 0 w 347"/>
                <a:gd name="T11" fmla="*/ 146 h 333"/>
                <a:gd name="T12" fmla="*/ 37 w 347"/>
                <a:gd name="T13" fmla="*/ 183 h 333"/>
                <a:gd name="T14" fmla="*/ 75 w 347"/>
                <a:gd name="T15" fmla="*/ 146 h 333"/>
                <a:gd name="T16" fmla="*/ 37 w 347"/>
                <a:gd name="T17" fmla="*/ 108 h 333"/>
                <a:gd name="T18" fmla="*/ 0 w 347"/>
                <a:gd name="T19" fmla="*/ 146 h 333"/>
                <a:gd name="T20" fmla="*/ 60 w 347"/>
                <a:gd name="T21" fmla="*/ 273 h 333"/>
                <a:gd name="T22" fmla="*/ 119 w 347"/>
                <a:gd name="T23" fmla="*/ 333 h 333"/>
                <a:gd name="T24" fmla="*/ 179 w 347"/>
                <a:gd name="T25" fmla="*/ 273 h 333"/>
                <a:gd name="T26" fmla="*/ 119 w 347"/>
                <a:gd name="T27" fmla="*/ 213 h 333"/>
                <a:gd name="T28" fmla="*/ 60 w 347"/>
                <a:gd name="T29" fmla="*/ 273 h 333"/>
                <a:gd name="T30" fmla="*/ 134 w 347"/>
                <a:gd name="T31" fmla="*/ 110 h 333"/>
                <a:gd name="T32" fmla="*/ 174 w 347"/>
                <a:gd name="T33" fmla="*/ 149 h 333"/>
                <a:gd name="T34" fmla="*/ 213 w 347"/>
                <a:gd name="T35" fmla="*/ 110 h 333"/>
                <a:gd name="T36" fmla="*/ 174 w 347"/>
                <a:gd name="T37" fmla="*/ 71 h 333"/>
                <a:gd name="T38" fmla="*/ 134 w 347"/>
                <a:gd name="T39" fmla="*/ 110 h 333"/>
                <a:gd name="T40" fmla="*/ 228 w 347"/>
                <a:gd name="T41" fmla="*/ 241 h 333"/>
                <a:gd name="T42" fmla="*/ 287 w 347"/>
                <a:gd name="T43" fmla="*/ 303 h 333"/>
                <a:gd name="T44" fmla="*/ 347 w 347"/>
                <a:gd name="T45" fmla="*/ 241 h 333"/>
                <a:gd name="T46" fmla="*/ 287 w 347"/>
                <a:gd name="T47" fmla="*/ 179 h 333"/>
                <a:gd name="T48" fmla="*/ 228 w 347"/>
                <a:gd name="T49" fmla="*/ 241 h 333"/>
                <a:gd name="T50" fmla="*/ 228 w 347"/>
                <a:gd name="T51" fmla="*/ 250 h 333"/>
                <a:gd name="T52" fmla="*/ 178 w 347"/>
                <a:gd name="T53" fmla="*/ 262 h 333"/>
                <a:gd name="T54" fmla="*/ 74 w 347"/>
                <a:gd name="T55" fmla="*/ 139 h 333"/>
                <a:gd name="T56" fmla="*/ 136 w 347"/>
                <a:gd name="T57" fmla="*/ 120 h 333"/>
                <a:gd name="T58" fmla="*/ 137 w 347"/>
                <a:gd name="T59" fmla="*/ 216 h 333"/>
                <a:gd name="T60" fmla="*/ 162 w 347"/>
                <a:gd name="T61" fmla="*/ 148 h 333"/>
                <a:gd name="T62" fmla="*/ 86 w 347"/>
                <a:gd name="T63" fmla="*/ 223 h 333"/>
                <a:gd name="T64" fmla="*/ 57 w 347"/>
                <a:gd name="T65" fmla="*/ 177 h 333"/>
                <a:gd name="T66" fmla="*/ 232 w 347"/>
                <a:gd name="T67" fmla="*/ 217 h 333"/>
                <a:gd name="T68" fmla="*/ 71 w 347"/>
                <a:gd name="T69" fmla="*/ 161 h 333"/>
                <a:gd name="T70" fmla="*/ 102 w 347"/>
                <a:gd name="T71" fmla="*/ 46 h 333"/>
                <a:gd name="T72" fmla="*/ 58 w 347"/>
                <a:gd name="T73" fmla="*/ 115 h 333"/>
                <a:gd name="T74" fmla="*/ 249 w 347"/>
                <a:gd name="T75" fmla="*/ 194 h 333"/>
                <a:gd name="T76" fmla="*/ 200 w 347"/>
                <a:gd name="T77" fmla="*/ 139 h 333"/>
                <a:gd name="T78" fmla="*/ 112 w 347"/>
                <a:gd name="T79" fmla="*/ 213 h 333"/>
                <a:gd name="T80" fmla="*/ 114 w 347"/>
                <a:gd name="T81" fmla="*/ 49 h 333"/>
                <a:gd name="T82" fmla="*/ 126 w 347"/>
                <a:gd name="T83" fmla="*/ 45 h 333"/>
                <a:gd name="T84" fmla="*/ 151 w 347"/>
                <a:gd name="T85" fmla="*/ 78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7" h="333">
                  <a:moveTo>
                    <a:pt x="90" y="24"/>
                  </a:moveTo>
                  <a:cubicBezTo>
                    <a:pt x="90" y="11"/>
                    <a:pt x="100" y="0"/>
                    <a:pt x="114" y="0"/>
                  </a:cubicBezTo>
                  <a:cubicBezTo>
                    <a:pt x="127" y="0"/>
                    <a:pt x="138" y="11"/>
                    <a:pt x="138" y="24"/>
                  </a:cubicBezTo>
                  <a:cubicBezTo>
                    <a:pt x="138" y="38"/>
                    <a:pt x="127" y="49"/>
                    <a:pt x="114" y="49"/>
                  </a:cubicBezTo>
                  <a:cubicBezTo>
                    <a:pt x="100" y="49"/>
                    <a:pt x="90" y="38"/>
                    <a:pt x="90" y="24"/>
                  </a:cubicBezTo>
                  <a:close/>
                  <a:moveTo>
                    <a:pt x="0" y="146"/>
                  </a:moveTo>
                  <a:cubicBezTo>
                    <a:pt x="0" y="166"/>
                    <a:pt x="17" y="183"/>
                    <a:pt x="37" y="183"/>
                  </a:cubicBezTo>
                  <a:cubicBezTo>
                    <a:pt x="58" y="183"/>
                    <a:pt x="75" y="166"/>
                    <a:pt x="75" y="146"/>
                  </a:cubicBezTo>
                  <a:cubicBezTo>
                    <a:pt x="75" y="125"/>
                    <a:pt x="58" y="108"/>
                    <a:pt x="37" y="108"/>
                  </a:cubicBezTo>
                  <a:cubicBezTo>
                    <a:pt x="17" y="108"/>
                    <a:pt x="0" y="125"/>
                    <a:pt x="0" y="146"/>
                  </a:cubicBezTo>
                  <a:close/>
                  <a:moveTo>
                    <a:pt x="60" y="273"/>
                  </a:moveTo>
                  <a:cubicBezTo>
                    <a:pt x="60" y="306"/>
                    <a:pt x="86" y="333"/>
                    <a:pt x="119" y="333"/>
                  </a:cubicBezTo>
                  <a:cubicBezTo>
                    <a:pt x="152" y="333"/>
                    <a:pt x="179" y="306"/>
                    <a:pt x="179" y="273"/>
                  </a:cubicBezTo>
                  <a:cubicBezTo>
                    <a:pt x="179" y="240"/>
                    <a:pt x="152" y="213"/>
                    <a:pt x="119" y="213"/>
                  </a:cubicBezTo>
                  <a:cubicBezTo>
                    <a:pt x="86" y="213"/>
                    <a:pt x="60" y="240"/>
                    <a:pt x="60" y="273"/>
                  </a:cubicBezTo>
                  <a:close/>
                  <a:moveTo>
                    <a:pt x="134" y="110"/>
                  </a:moveTo>
                  <a:cubicBezTo>
                    <a:pt x="134" y="132"/>
                    <a:pt x="152" y="149"/>
                    <a:pt x="174" y="149"/>
                  </a:cubicBezTo>
                  <a:cubicBezTo>
                    <a:pt x="195" y="149"/>
                    <a:pt x="213" y="132"/>
                    <a:pt x="213" y="110"/>
                  </a:cubicBezTo>
                  <a:cubicBezTo>
                    <a:pt x="213" y="89"/>
                    <a:pt x="195" y="71"/>
                    <a:pt x="174" y="71"/>
                  </a:cubicBezTo>
                  <a:cubicBezTo>
                    <a:pt x="152" y="71"/>
                    <a:pt x="134" y="89"/>
                    <a:pt x="134" y="110"/>
                  </a:cubicBezTo>
                  <a:close/>
                  <a:moveTo>
                    <a:pt x="228" y="241"/>
                  </a:moveTo>
                  <a:cubicBezTo>
                    <a:pt x="228" y="275"/>
                    <a:pt x="254" y="303"/>
                    <a:pt x="287" y="303"/>
                  </a:cubicBezTo>
                  <a:cubicBezTo>
                    <a:pt x="320" y="303"/>
                    <a:pt x="347" y="275"/>
                    <a:pt x="347" y="241"/>
                  </a:cubicBezTo>
                  <a:cubicBezTo>
                    <a:pt x="347" y="207"/>
                    <a:pt x="320" y="179"/>
                    <a:pt x="287" y="179"/>
                  </a:cubicBezTo>
                  <a:cubicBezTo>
                    <a:pt x="254" y="179"/>
                    <a:pt x="228" y="207"/>
                    <a:pt x="228" y="241"/>
                  </a:cubicBezTo>
                  <a:close/>
                  <a:moveTo>
                    <a:pt x="228" y="250"/>
                  </a:moveTo>
                  <a:cubicBezTo>
                    <a:pt x="178" y="262"/>
                    <a:pt x="178" y="262"/>
                    <a:pt x="178" y="262"/>
                  </a:cubicBezTo>
                  <a:moveTo>
                    <a:pt x="74" y="139"/>
                  </a:moveTo>
                  <a:cubicBezTo>
                    <a:pt x="136" y="120"/>
                    <a:pt x="136" y="120"/>
                    <a:pt x="136" y="120"/>
                  </a:cubicBezTo>
                  <a:moveTo>
                    <a:pt x="137" y="216"/>
                  </a:moveTo>
                  <a:cubicBezTo>
                    <a:pt x="162" y="148"/>
                    <a:pt x="162" y="148"/>
                    <a:pt x="162" y="148"/>
                  </a:cubicBezTo>
                  <a:moveTo>
                    <a:pt x="86" y="223"/>
                  </a:moveTo>
                  <a:cubicBezTo>
                    <a:pt x="57" y="177"/>
                    <a:pt x="57" y="177"/>
                    <a:pt x="57" y="177"/>
                  </a:cubicBezTo>
                  <a:moveTo>
                    <a:pt x="232" y="217"/>
                  </a:moveTo>
                  <a:cubicBezTo>
                    <a:pt x="71" y="161"/>
                    <a:pt x="71" y="161"/>
                    <a:pt x="71" y="161"/>
                  </a:cubicBezTo>
                  <a:moveTo>
                    <a:pt x="102" y="46"/>
                  </a:moveTo>
                  <a:cubicBezTo>
                    <a:pt x="58" y="115"/>
                    <a:pt x="58" y="115"/>
                    <a:pt x="58" y="115"/>
                  </a:cubicBezTo>
                  <a:moveTo>
                    <a:pt x="249" y="194"/>
                  </a:moveTo>
                  <a:cubicBezTo>
                    <a:pt x="200" y="139"/>
                    <a:pt x="200" y="139"/>
                    <a:pt x="200" y="139"/>
                  </a:cubicBezTo>
                  <a:moveTo>
                    <a:pt x="112" y="213"/>
                  </a:moveTo>
                  <a:cubicBezTo>
                    <a:pt x="114" y="49"/>
                    <a:pt x="114" y="49"/>
                    <a:pt x="114" y="49"/>
                  </a:cubicBezTo>
                  <a:moveTo>
                    <a:pt x="126" y="45"/>
                  </a:moveTo>
                  <a:cubicBezTo>
                    <a:pt x="151" y="78"/>
                    <a:pt x="151" y="78"/>
                    <a:pt x="151" y="78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7580E91-D4E6-49B7-AB71-2A351E0C18DC}"/>
              </a:ext>
            </a:extLst>
          </p:cNvPr>
          <p:cNvGrpSpPr/>
          <p:nvPr/>
        </p:nvGrpSpPr>
        <p:grpSpPr>
          <a:xfrm>
            <a:off x="1313926" y="1815453"/>
            <a:ext cx="1792850" cy="1792850"/>
            <a:chOff x="1340273" y="1851360"/>
            <a:chExt cx="1828800" cy="1828800"/>
          </a:xfrm>
        </p:grpSpPr>
        <p:sp>
          <p:nvSpPr>
            <p:cNvPr id="12" name="Oval 11"/>
            <p:cNvSpPr/>
            <p:nvPr/>
          </p:nvSpPr>
          <p:spPr bwMode="auto">
            <a:xfrm>
              <a:off x="1340273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strategy">
              <a:extLst>
                <a:ext uri="{FF2B5EF4-FFF2-40B4-BE49-F238E27FC236}">
                  <a16:creationId xmlns:a16="http://schemas.microsoft.com/office/drawing/2014/main" id="{FA07B47D-E702-445A-A6BF-A7FC9221C1B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71188" y="2388065"/>
              <a:ext cx="566970" cy="755390"/>
            </a:xfrm>
            <a:custGeom>
              <a:avLst/>
              <a:gdLst>
                <a:gd name="T0" fmla="*/ 208 w 240"/>
                <a:gd name="T1" fmla="*/ 83 h 322"/>
                <a:gd name="T2" fmla="*/ 207 w 240"/>
                <a:gd name="T3" fmla="*/ 128 h 322"/>
                <a:gd name="T4" fmla="*/ 166 w 240"/>
                <a:gd name="T5" fmla="*/ 178 h 322"/>
                <a:gd name="T6" fmla="*/ 83 w 240"/>
                <a:gd name="T7" fmla="*/ 178 h 322"/>
                <a:gd name="T8" fmla="*/ 43 w 240"/>
                <a:gd name="T9" fmla="*/ 191 h 322"/>
                <a:gd name="T10" fmla="*/ 25 w 240"/>
                <a:gd name="T11" fmla="*/ 230 h 322"/>
                <a:gd name="T12" fmla="*/ 25 w 240"/>
                <a:gd name="T13" fmla="*/ 239 h 322"/>
                <a:gd name="T14" fmla="*/ 239 w 240"/>
                <a:gd name="T15" fmla="*/ 114 h 322"/>
                <a:gd name="T16" fmla="*/ 208 w 240"/>
                <a:gd name="T17" fmla="*/ 83 h 322"/>
                <a:gd name="T18" fmla="*/ 177 w 240"/>
                <a:gd name="T19" fmla="*/ 114 h 322"/>
                <a:gd name="T20" fmla="*/ 0 w 240"/>
                <a:gd name="T21" fmla="*/ 296 h 322"/>
                <a:gd name="T22" fmla="*/ 26 w 240"/>
                <a:gd name="T23" fmla="*/ 322 h 322"/>
                <a:gd name="T24" fmla="*/ 52 w 240"/>
                <a:gd name="T25" fmla="*/ 296 h 322"/>
                <a:gd name="T26" fmla="*/ 26 w 240"/>
                <a:gd name="T27" fmla="*/ 270 h 322"/>
                <a:gd name="T28" fmla="*/ 0 w 240"/>
                <a:gd name="T29" fmla="*/ 296 h 322"/>
                <a:gd name="T30" fmla="*/ 187 w 240"/>
                <a:gd name="T31" fmla="*/ 26 h 322"/>
                <a:gd name="T32" fmla="*/ 213 w 240"/>
                <a:gd name="T33" fmla="*/ 52 h 322"/>
                <a:gd name="T34" fmla="*/ 239 w 240"/>
                <a:gd name="T35" fmla="*/ 26 h 322"/>
                <a:gd name="T36" fmla="*/ 213 w 240"/>
                <a:gd name="T37" fmla="*/ 0 h 322"/>
                <a:gd name="T38" fmla="*/ 187 w 240"/>
                <a:gd name="T39" fmla="*/ 26 h 322"/>
                <a:gd name="T40" fmla="*/ 67 w 240"/>
                <a:gd name="T41" fmla="*/ 96 h 322"/>
                <a:gd name="T42" fmla="*/ 119 w 240"/>
                <a:gd name="T43" fmla="*/ 148 h 322"/>
                <a:gd name="T44" fmla="*/ 119 w 240"/>
                <a:gd name="T45" fmla="*/ 96 h 322"/>
                <a:gd name="T46" fmla="*/ 67 w 240"/>
                <a:gd name="T47" fmla="*/ 148 h 322"/>
                <a:gd name="T48" fmla="*/ 189 w 240"/>
                <a:gd name="T49" fmla="*/ 203 h 322"/>
                <a:gd name="T50" fmla="*/ 240 w 240"/>
                <a:gd name="T51" fmla="*/ 255 h 322"/>
                <a:gd name="T52" fmla="*/ 240 w 240"/>
                <a:gd name="T53" fmla="*/ 203 h 322"/>
                <a:gd name="T54" fmla="*/ 189 w 240"/>
                <a:gd name="T55" fmla="*/ 255 h 322"/>
                <a:gd name="T56" fmla="*/ 93 w 240"/>
                <a:gd name="T57" fmla="*/ 227 h 322"/>
                <a:gd name="T58" fmla="*/ 145 w 240"/>
                <a:gd name="T59" fmla="*/ 279 h 322"/>
                <a:gd name="T60" fmla="*/ 145 w 240"/>
                <a:gd name="T61" fmla="*/ 227 h 322"/>
                <a:gd name="T62" fmla="*/ 93 w 240"/>
                <a:gd name="T63" fmla="*/ 27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322">
                  <a:moveTo>
                    <a:pt x="208" y="83"/>
                  </a:moveTo>
                  <a:cubicBezTo>
                    <a:pt x="208" y="83"/>
                    <a:pt x="208" y="103"/>
                    <a:pt x="207" y="128"/>
                  </a:cubicBezTo>
                  <a:cubicBezTo>
                    <a:pt x="206" y="177"/>
                    <a:pt x="166" y="178"/>
                    <a:pt x="166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58" y="178"/>
                    <a:pt x="43" y="191"/>
                  </a:cubicBezTo>
                  <a:cubicBezTo>
                    <a:pt x="28" y="203"/>
                    <a:pt x="25" y="220"/>
                    <a:pt x="25" y="230"/>
                  </a:cubicBezTo>
                  <a:cubicBezTo>
                    <a:pt x="25" y="239"/>
                    <a:pt x="25" y="239"/>
                    <a:pt x="25" y="239"/>
                  </a:cubicBezTo>
                  <a:moveTo>
                    <a:pt x="239" y="114"/>
                  </a:moveTo>
                  <a:cubicBezTo>
                    <a:pt x="208" y="83"/>
                    <a:pt x="208" y="83"/>
                    <a:pt x="208" y="83"/>
                  </a:cubicBezTo>
                  <a:cubicBezTo>
                    <a:pt x="177" y="114"/>
                    <a:pt x="177" y="114"/>
                    <a:pt x="177" y="114"/>
                  </a:cubicBezTo>
                  <a:moveTo>
                    <a:pt x="0" y="296"/>
                  </a:moveTo>
                  <a:cubicBezTo>
                    <a:pt x="0" y="310"/>
                    <a:pt x="12" y="322"/>
                    <a:pt x="26" y="322"/>
                  </a:cubicBezTo>
                  <a:cubicBezTo>
                    <a:pt x="40" y="322"/>
                    <a:pt x="52" y="310"/>
                    <a:pt x="52" y="296"/>
                  </a:cubicBezTo>
                  <a:cubicBezTo>
                    <a:pt x="52" y="282"/>
                    <a:pt x="40" y="270"/>
                    <a:pt x="26" y="270"/>
                  </a:cubicBezTo>
                  <a:cubicBezTo>
                    <a:pt x="12" y="270"/>
                    <a:pt x="0" y="282"/>
                    <a:pt x="0" y="296"/>
                  </a:cubicBezTo>
                  <a:close/>
                  <a:moveTo>
                    <a:pt x="187" y="26"/>
                  </a:moveTo>
                  <a:cubicBezTo>
                    <a:pt x="187" y="40"/>
                    <a:pt x="199" y="52"/>
                    <a:pt x="213" y="52"/>
                  </a:cubicBezTo>
                  <a:cubicBezTo>
                    <a:pt x="227" y="52"/>
                    <a:pt x="239" y="40"/>
                    <a:pt x="239" y="26"/>
                  </a:cubicBezTo>
                  <a:cubicBezTo>
                    <a:pt x="239" y="12"/>
                    <a:pt x="227" y="0"/>
                    <a:pt x="213" y="0"/>
                  </a:cubicBezTo>
                  <a:cubicBezTo>
                    <a:pt x="199" y="0"/>
                    <a:pt x="187" y="12"/>
                    <a:pt x="187" y="26"/>
                  </a:cubicBezTo>
                  <a:close/>
                  <a:moveTo>
                    <a:pt x="67" y="96"/>
                  </a:moveTo>
                  <a:cubicBezTo>
                    <a:pt x="119" y="148"/>
                    <a:pt x="119" y="148"/>
                    <a:pt x="119" y="148"/>
                  </a:cubicBezTo>
                  <a:moveTo>
                    <a:pt x="119" y="96"/>
                  </a:moveTo>
                  <a:cubicBezTo>
                    <a:pt x="67" y="148"/>
                    <a:pt x="67" y="148"/>
                    <a:pt x="67" y="148"/>
                  </a:cubicBezTo>
                  <a:moveTo>
                    <a:pt x="189" y="203"/>
                  </a:moveTo>
                  <a:cubicBezTo>
                    <a:pt x="240" y="255"/>
                    <a:pt x="240" y="255"/>
                    <a:pt x="240" y="255"/>
                  </a:cubicBezTo>
                  <a:moveTo>
                    <a:pt x="240" y="203"/>
                  </a:moveTo>
                  <a:cubicBezTo>
                    <a:pt x="189" y="255"/>
                    <a:pt x="189" y="255"/>
                    <a:pt x="189" y="255"/>
                  </a:cubicBezTo>
                  <a:moveTo>
                    <a:pt x="93" y="227"/>
                  </a:moveTo>
                  <a:cubicBezTo>
                    <a:pt x="145" y="279"/>
                    <a:pt x="145" y="279"/>
                    <a:pt x="145" y="279"/>
                  </a:cubicBezTo>
                  <a:moveTo>
                    <a:pt x="145" y="227"/>
                  </a:moveTo>
                  <a:cubicBezTo>
                    <a:pt x="93" y="279"/>
                    <a:pt x="93" y="279"/>
                    <a:pt x="93" y="279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93E74CE-CB9A-40BA-B06B-A69D911EF67B}"/>
              </a:ext>
            </a:extLst>
          </p:cNvPr>
          <p:cNvGrpSpPr/>
          <p:nvPr/>
        </p:nvGrpSpPr>
        <p:grpSpPr>
          <a:xfrm>
            <a:off x="5199575" y="1815453"/>
            <a:ext cx="1792850" cy="1792850"/>
            <a:chOff x="5303837" y="1851360"/>
            <a:chExt cx="1828800" cy="1828800"/>
          </a:xfrm>
        </p:grpSpPr>
        <p:sp>
          <p:nvSpPr>
            <p:cNvPr id="8" name="Oval 7"/>
            <p:cNvSpPr/>
            <p:nvPr/>
          </p:nvSpPr>
          <p:spPr bwMode="auto">
            <a:xfrm>
              <a:off x="5303837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send">
              <a:extLst>
                <a:ext uri="{FF2B5EF4-FFF2-40B4-BE49-F238E27FC236}">
                  <a16:creationId xmlns:a16="http://schemas.microsoft.com/office/drawing/2014/main" id="{B4EF0F81-B67A-4E7C-83E8-A671C7ACFD3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20700000">
              <a:off x="5858128" y="2480969"/>
              <a:ext cx="801858" cy="536927"/>
            </a:xfrm>
            <a:custGeom>
              <a:avLst/>
              <a:gdLst>
                <a:gd name="T0" fmla="*/ 18 w 227"/>
                <a:gd name="T1" fmla="*/ 5 h 152"/>
                <a:gd name="T2" fmla="*/ 227 w 227"/>
                <a:gd name="T3" fmla="*/ 76 h 152"/>
                <a:gd name="T4" fmla="*/ 0 w 227"/>
                <a:gd name="T5" fmla="*/ 152 h 152"/>
                <a:gd name="T6" fmla="*/ 26 w 227"/>
                <a:gd name="T7" fmla="*/ 76 h 152"/>
                <a:gd name="T8" fmla="*/ 5 w 227"/>
                <a:gd name="T9" fmla="*/ 17 h 152"/>
                <a:gd name="T10" fmla="*/ 5 w 227"/>
                <a:gd name="T11" fmla="*/ 17 h 152"/>
                <a:gd name="T12" fmla="*/ 0 w 227"/>
                <a:gd name="T13" fmla="*/ 0 h 152"/>
                <a:gd name="T14" fmla="*/ 18 w 227"/>
                <a:gd name="T15" fmla="*/ 5 h 152"/>
                <a:gd name="T16" fmla="*/ 26 w 227"/>
                <a:gd name="T17" fmla="*/ 76 h 152"/>
                <a:gd name="T18" fmla="*/ 227 w 227"/>
                <a:gd name="T19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7" h="152">
                  <a:moveTo>
                    <a:pt x="18" y="5"/>
                  </a:moveTo>
                  <a:lnTo>
                    <a:pt x="227" y="76"/>
                  </a:lnTo>
                  <a:lnTo>
                    <a:pt x="0" y="152"/>
                  </a:lnTo>
                  <a:lnTo>
                    <a:pt x="26" y="76"/>
                  </a:lnTo>
                  <a:lnTo>
                    <a:pt x="5" y="17"/>
                  </a:lnTo>
                  <a:moveTo>
                    <a:pt x="5" y="17"/>
                  </a:moveTo>
                  <a:lnTo>
                    <a:pt x="0" y="0"/>
                  </a:lnTo>
                  <a:lnTo>
                    <a:pt x="18" y="5"/>
                  </a:lnTo>
                  <a:moveTo>
                    <a:pt x="26" y="76"/>
                  </a:moveTo>
                  <a:lnTo>
                    <a:pt x="227" y="76"/>
                  </a:ln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6291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16926E-6 9.07853E-9 L -1.16926E-6 -0.04539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9.07853E-9 L 0 -0.04539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6926E-6 9.07853E-9 L 1.16926E-6 -0.04539 " pathEditMode="relative" rAng="0" ptsTypes="AA">
                                      <p:cBhvr>
                                        <p:cTn id="34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45" dur="6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0" grpId="0"/>
      <p:bldP spid="10" grpId="1"/>
      <p:bldP spid="7" grpId="0"/>
      <p:bldP spid="7" grpId="1"/>
      <p:bldP spid="16" grpId="0"/>
      <p:bldP spid="1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C9AD-003A-4A65-BEF0-F3F84756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dirty="0"/>
              <a:t>Azure Event Grid Benefits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8084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marL="0" marR="0" lvl="0" indent="0" algn="ctr" defTabSz="12187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7" b="0" i="0" u="none" strike="noStrike" kern="0" cap="none" spc="0" normalizeH="0" baseline="0" noProof="0">
                <a:ln>
                  <a:noFill/>
                </a:ln>
                <a:gradFill>
                  <a:gsLst>
                    <a:gs pos="13483">
                      <a:srgbClr val="353535"/>
                    </a:gs>
                    <a:gs pos="62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/>
              </a:rPr>
              <a:t>Unlock new scenarios </a:t>
            </a:r>
            <a:br>
              <a:rPr kumimoji="0" lang="en-US" sz="2157" b="0" i="0" u="none" strike="noStrike" kern="0" cap="none" spc="0" normalizeH="0" baseline="0" noProof="0">
                <a:ln>
                  <a:noFill/>
                </a:ln>
                <a:gradFill>
                  <a:gsLst>
                    <a:gs pos="13483">
                      <a:srgbClr val="353535"/>
                    </a:gs>
                    <a:gs pos="62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/>
              </a:rPr>
            </a:br>
            <a:r>
              <a:rPr kumimoji="0" lang="en-US" sz="2157" b="0" i="0" u="none" strike="noStrike" kern="0" cap="none" spc="0" normalizeH="0" baseline="0" noProof="0">
                <a:ln>
                  <a:noFill/>
                </a:ln>
                <a:gradFill>
                  <a:gsLst>
                    <a:gs pos="13483">
                      <a:srgbClr val="353535"/>
                    </a:gs>
                    <a:gs pos="62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/>
              </a:rPr>
              <a:t>for your apps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6787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marL="0" marR="0" lvl="0" indent="0" algn="ctr" defTabSz="12187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3483">
                      <a:srgbClr val="353535"/>
                    </a:gs>
                    <a:gs pos="62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/>
              </a:rPr>
              <a:t>Focus on innovation </a:t>
            </a:r>
            <a:br>
              <a:rPr kumimoji="0" lang="en-US" sz="215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3483">
                      <a:srgbClr val="353535"/>
                    </a:gs>
                    <a:gs pos="62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/>
              </a:rPr>
            </a:br>
            <a:r>
              <a:rPr kumimoji="0" lang="en-US" sz="215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3483">
                      <a:srgbClr val="353535"/>
                    </a:gs>
                    <a:gs pos="62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/>
              </a:rPr>
              <a:t>and pay per event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13529" y="3787566"/>
            <a:ext cx="3764943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marL="0" marR="0" lvl="0" indent="0" algn="ctr" defTabSz="121870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7" b="0" i="0" u="none" strike="noStrike" kern="0" cap="none" spc="0" normalizeH="0" baseline="0" noProof="0">
                <a:ln>
                  <a:noFill/>
                </a:ln>
                <a:gradFill>
                  <a:gsLst>
                    <a:gs pos="13483">
                      <a:srgbClr val="353535"/>
                    </a:gs>
                    <a:gs pos="62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/>
              </a:rPr>
              <a:t>Ensure reliability and performance for your apps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EF09F0F-09C3-430A-80B3-D5800376AD86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89635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13" b="0" i="0" u="none" strike="noStrike" kern="1200" cap="none" spc="-98" normalizeH="0" baseline="0" noProof="0">
                <a:ln w="3175">
                  <a:noFill/>
                </a:ln>
                <a:gradFill>
                  <a:gsLst>
                    <a:gs pos="92135">
                      <a:srgbClr val="0078D7"/>
                    </a:gs>
                    <a:gs pos="84831">
                      <a:srgbClr val="0078D7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Manage all events in one place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A1C71E-D042-4613-A263-BD37AB1DCA50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4FCB6D2-D0E1-4597-A856-7E0C1DAAF981}"/>
              </a:ext>
            </a:extLst>
          </p:cNvPr>
          <p:cNvGrpSpPr/>
          <p:nvPr/>
        </p:nvGrpSpPr>
        <p:grpSpPr>
          <a:xfrm>
            <a:off x="1313926" y="1815453"/>
            <a:ext cx="1792850" cy="1792850"/>
            <a:chOff x="1340273" y="1851360"/>
            <a:chExt cx="1828800" cy="1828800"/>
          </a:xfrm>
        </p:grpSpPr>
        <p:sp>
          <p:nvSpPr>
            <p:cNvPr id="12" name="Oval 11"/>
            <p:cNvSpPr/>
            <p:nvPr/>
          </p:nvSpPr>
          <p:spPr bwMode="auto">
            <a:xfrm>
              <a:off x="1340273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arget_2">
              <a:extLst>
                <a:ext uri="{FF2B5EF4-FFF2-40B4-BE49-F238E27FC236}">
                  <a16:creationId xmlns:a16="http://schemas.microsoft.com/office/drawing/2014/main" id="{F2C0DDB3-56B1-41A7-B1E2-86ED2DE59C1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29393" y="2441777"/>
              <a:ext cx="650560" cy="647967"/>
            </a:xfrm>
            <a:custGeom>
              <a:avLst/>
              <a:gdLst>
                <a:gd name="T0" fmla="*/ 314 w 346"/>
                <a:gd name="T1" fmla="*/ 73 h 346"/>
                <a:gd name="T2" fmla="*/ 346 w 346"/>
                <a:gd name="T3" fmla="*/ 173 h 346"/>
                <a:gd name="T4" fmla="*/ 173 w 346"/>
                <a:gd name="T5" fmla="*/ 346 h 346"/>
                <a:gd name="T6" fmla="*/ 0 w 346"/>
                <a:gd name="T7" fmla="*/ 173 h 346"/>
                <a:gd name="T8" fmla="*/ 173 w 346"/>
                <a:gd name="T9" fmla="*/ 0 h 346"/>
                <a:gd name="T10" fmla="*/ 269 w 346"/>
                <a:gd name="T11" fmla="*/ 30 h 346"/>
                <a:gd name="T12" fmla="*/ 173 w 346"/>
                <a:gd name="T13" fmla="*/ 274 h 346"/>
                <a:gd name="T14" fmla="*/ 274 w 346"/>
                <a:gd name="T15" fmla="*/ 173 h 346"/>
                <a:gd name="T16" fmla="*/ 173 w 346"/>
                <a:gd name="T17" fmla="*/ 72 h 346"/>
                <a:gd name="T18" fmla="*/ 72 w 346"/>
                <a:gd name="T19" fmla="*/ 173 h 346"/>
                <a:gd name="T20" fmla="*/ 173 w 346"/>
                <a:gd name="T21" fmla="*/ 274 h 346"/>
                <a:gd name="T22" fmla="*/ 173 w 346"/>
                <a:gd name="T23" fmla="*/ 203 h 346"/>
                <a:gd name="T24" fmla="*/ 203 w 346"/>
                <a:gd name="T25" fmla="*/ 173 h 346"/>
                <a:gd name="T26" fmla="*/ 173 w 346"/>
                <a:gd name="T27" fmla="*/ 143 h 346"/>
                <a:gd name="T28" fmla="*/ 143 w 346"/>
                <a:gd name="T29" fmla="*/ 173 h 346"/>
                <a:gd name="T30" fmla="*/ 173 w 346"/>
                <a:gd name="T31" fmla="*/ 203 h 346"/>
                <a:gd name="T32" fmla="*/ 173 w 346"/>
                <a:gd name="T33" fmla="*/ 173 h 346"/>
                <a:gd name="T34" fmla="*/ 241 w 346"/>
                <a:gd name="T35" fmla="*/ 99 h 346"/>
                <a:gd name="T36" fmla="*/ 334 w 346"/>
                <a:gd name="T37" fmla="*/ 54 h 346"/>
                <a:gd name="T38" fmla="*/ 291 w 346"/>
                <a:gd name="T39" fmla="*/ 54 h 346"/>
                <a:gd name="T40" fmla="*/ 291 w 346"/>
                <a:gd name="T41" fmla="*/ 10 h 346"/>
                <a:gd name="T42" fmla="*/ 241 w 346"/>
                <a:gd name="T43" fmla="*/ 56 h 346"/>
                <a:gd name="T44" fmla="*/ 241 w 346"/>
                <a:gd name="T45" fmla="*/ 99 h 346"/>
                <a:gd name="T46" fmla="*/ 285 w 346"/>
                <a:gd name="T47" fmla="*/ 99 h 346"/>
                <a:gd name="T48" fmla="*/ 334 w 346"/>
                <a:gd name="T49" fmla="*/ 5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6" h="346">
                  <a:moveTo>
                    <a:pt x="314" y="73"/>
                  </a:moveTo>
                  <a:cubicBezTo>
                    <a:pt x="334" y="101"/>
                    <a:pt x="346" y="136"/>
                    <a:pt x="346" y="173"/>
                  </a:cubicBezTo>
                  <a:cubicBezTo>
                    <a:pt x="346" y="268"/>
                    <a:pt x="268" y="346"/>
                    <a:pt x="173" y="346"/>
                  </a:cubicBezTo>
                  <a:cubicBezTo>
                    <a:pt x="78" y="346"/>
                    <a:pt x="0" y="268"/>
                    <a:pt x="0" y="173"/>
                  </a:cubicBezTo>
                  <a:cubicBezTo>
                    <a:pt x="0" y="78"/>
                    <a:pt x="78" y="0"/>
                    <a:pt x="173" y="0"/>
                  </a:cubicBezTo>
                  <a:cubicBezTo>
                    <a:pt x="209" y="0"/>
                    <a:pt x="242" y="11"/>
                    <a:pt x="269" y="30"/>
                  </a:cubicBezTo>
                  <a:moveTo>
                    <a:pt x="173" y="274"/>
                  </a:moveTo>
                  <a:cubicBezTo>
                    <a:pt x="229" y="274"/>
                    <a:pt x="274" y="229"/>
                    <a:pt x="274" y="173"/>
                  </a:cubicBezTo>
                  <a:cubicBezTo>
                    <a:pt x="274" y="117"/>
                    <a:pt x="229" y="72"/>
                    <a:pt x="173" y="72"/>
                  </a:cubicBezTo>
                  <a:cubicBezTo>
                    <a:pt x="117" y="72"/>
                    <a:pt x="72" y="117"/>
                    <a:pt x="72" y="173"/>
                  </a:cubicBezTo>
                  <a:cubicBezTo>
                    <a:pt x="72" y="229"/>
                    <a:pt x="117" y="274"/>
                    <a:pt x="173" y="274"/>
                  </a:cubicBezTo>
                  <a:close/>
                  <a:moveTo>
                    <a:pt x="173" y="203"/>
                  </a:moveTo>
                  <a:cubicBezTo>
                    <a:pt x="190" y="203"/>
                    <a:pt x="203" y="190"/>
                    <a:pt x="203" y="173"/>
                  </a:cubicBezTo>
                  <a:cubicBezTo>
                    <a:pt x="203" y="156"/>
                    <a:pt x="190" y="143"/>
                    <a:pt x="173" y="143"/>
                  </a:cubicBezTo>
                  <a:cubicBezTo>
                    <a:pt x="156" y="143"/>
                    <a:pt x="143" y="156"/>
                    <a:pt x="143" y="173"/>
                  </a:cubicBezTo>
                  <a:cubicBezTo>
                    <a:pt x="143" y="190"/>
                    <a:pt x="156" y="203"/>
                    <a:pt x="173" y="203"/>
                  </a:cubicBezTo>
                  <a:close/>
                  <a:moveTo>
                    <a:pt x="173" y="173"/>
                  </a:moveTo>
                  <a:cubicBezTo>
                    <a:pt x="241" y="99"/>
                    <a:pt x="241" y="99"/>
                    <a:pt x="241" y="99"/>
                  </a:cubicBezTo>
                  <a:moveTo>
                    <a:pt x="334" y="54"/>
                  </a:moveTo>
                  <a:cubicBezTo>
                    <a:pt x="291" y="54"/>
                    <a:pt x="291" y="54"/>
                    <a:pt x="291" y="54"/>
                  </a:cubicBezTo>
                  <a:cubicBezTo>
                    <a:pt x="291" y="10"/>
                    <a:pt x="291" y="10"/>
                    <a:pt x="291" y="10"/>
                  </a:cubicBezTo>
                  <a:cubicBezTo>
                    <a:pt x="241" y="56"/>
                    <a:pt x="241" y="56"/>
                    <a:pt x="241" y="56"/>
                  </a:cubicBezTo>
                  <a:cubicBezTo>
                    <a:pt x="241" y="99"/>
                    <a:pt x="241" y="99"/>
                    <a:pt x="241" y="99"/>
                  </a:cubicBezTo>
                  <a:cubicBezTo>
                    <a:pt x="285" y="99"/>
                    <a:pt x="285" y="99"/>
                    <a:pt x="285" y="99"/>
                  </a:cubicBezTo>
                  <a:lnTo>
                    <a:pt x="334" y="54"/>
                  </a:lnTo>
                  <a:close/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7ECF0F-6DD9-450C-ACE4-AFA5489E9782}"/>
              </a:ext>
            </a:extLst>
          </p:cNvPr>
          <p:cNvGrpSpPr/>
          <p:nvPr/>
        </p:nvGrpSpPr>
        <p:grpSpPr>
          <a:xfrm>
            <a:off x="5199575" y="1815453"/>
            <a:ext cx="1792850" cy="1792850"/>
            <a:chOff x="5303837" y="1851360"/>
            <a:chExt cx="1828800" cy="1828800"/>
          </a:xfrm>
        </p:grpSpPr>
        <p:sp>
          <p:nvSpPr>
            <p:cNvPr id="8" name="Oval 7"/>
            <p:cNvSpPr/>
            <p:nvPr/>
          </p:nvSpPr>
          <p:spPr bwMode="auto">
            <a:xfrm>
              <a:off x="5303837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Processing_E9F5">
              <a:extLst>
                <a:ext uri="{FF2B5EF4-FFF2-40B4-BE49-F238E27FC236}">
                  <a16:creationId xmlns:a16="http://schemas.microsoft.com/office/drawing/2014/main" id="{C4DB4564-1901-4DFB-9611-5CA84A6887C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30699" y="2428241"/>
              <a:ext cx="775078" cy="67504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849A0A-8707-4209-BA22-87CBED3E50B6}"/>
              </a:ext>
            </a:extLst>
          </p:cNvPr>
          <p:cNvGrpSpPr/>
          <p:nvPr/>
        </p:nvGrpSpPr>
        <p:grpSpPr>
          <a:xfrm>
            <a:off x="9085224" y="1815453"/>
            <a:ext cx="1792850" cy="1792850"/>
            <a:chOff x="9267401" y="1851360"/>
            <a:chExt cx="1828800" cy="1828800"/>
          </a:xfrm>
        </p:grpSpPr>
        <p:sp>
          <p:nvSpPr>
            <p:cNvPr id="14" name="Oval 13"/>
            <p:cNvSpPr/>
            <p:nvPr/>
          </p:nvSpPr>
          <p:spPr bwMode="auto">
            <a:xfrm>
              <a:off x="9267401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Lock_2">
              <a:extLst>
                <a:ext uri="{FF2B5EF4-FFF2-40B4-BE49-F238E27FC236}">
                  <a16:creationId xmlns:a16="http://schemas.microsoft.com/office/drawing/2014/main" id="{091C6A32-C100-4BCC-BDD5-D6A4CF829F7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42332" y="2431067"/>
              <a:ext cx="478938" cy="669386"/>
            </a:xfrm>
            <a:custGeom>
              <a:avLst/>
              <a:gdLst>
                <a:gd name="T0" fmla="*/ 239 w 239"/>
                <a:gd name="T1" fmla="*/ 335 h 335"/>
                <a:gd name="T2" fmla="*/ 0 w 239"/>
                <a:gd name="T3" fmla="*/ 335 h 335"/>
                <a:gd name="T4" fmla="*/ 0 w 239"/>
                <a:gd name="T5" fmla="*/ 157 h 335"/>
                <a:gd name="T6" fmla="*/ 239 w 239"/>
                <a:gd name="T7" fmla="*/ 157 h 335"/>
                <a:gd name="T8" fmla="*/ 239 w 239"/>
                <a:gd name="T9" fmla="*/ 335 h 335"/>
                <a:gd name="T10" fmla="*/ 196 w 239"/>
                <a:gd name="T11" fmla="*/ 157 h 335"/>
                <a:gd name="T12" fmla="*/ 196 w 239"/>
                <a:gd name="T13" fmla="*/ 75 h 335"/>
                <a:gd name="T14" fmla="*/ 121 w 239"/>
                <a:gd name="T15" fmla="*/ 0 h 335"/>
                <a:gd name="T16" fmla="*/ 46 w 239"/>
                <a:gd name="T17" fmla="*/ 7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5">
                  <a:moveTo>
                    <a:pt x="239" y="335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39" y="157"/>
                    <a:pt x="239" y="157"/>
                    <a:pt x="239" y="157"/>
                  </a:cubicBezTo>
                  <a:lnTo>
                    <a:pt x="239" y="335"/>
                  </a:lnTo>
                  <a:close/>
                  <a:moveTo>
                    <a:pt x="196" y="157"/>
                  </a:moveTo>
                  <a:cubicBezTo>
                    <a:pt x="196" y="75"/>
                    <a:pt x="196" y="75"/>
                    <a:pt x="196" y="75"/>
                  </a:cubicBezTo>
                  <a:cubicBezTo>
                    <a:pt x="196" y="34"/>
                    <a:pt x="163" y="0"/>
                    <a:pt x="121" y="0"/>
                  </a:cubicBezTo>
                  <a:cubicBezTo>
                    <a:pt x="79" y="0"/>
                    <a:pt x="46" y="34"/>
                    <a:pt x="46" y="75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629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16926E-6 9.07853E-9 L -1.16926E-6 -0.04539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9.07853E-9 L 0 -0.0453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6926E-6 9.07853E-9 L 1.16926E-6 -0.04539 " pathEditMode="relative" rAng="0" ptsTypes="AA">
                                      <p:cBhvr>
                                        <p:cTn id="34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45" dur="6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0" grpId="0"/>
      <p:bldP spid="10" grpId="1"/>
      <p:bldP spid="7" grpId="0"/>
      <p:bldP spid="7" grpId="1"/>
      <p:bldP spid="16" grpId="0"/>
      <p:bldP spid="1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CFA053-2FCC-4C69-B579-FE2A1EE26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899537"/>
          </a:xfrm>
        </p:spPr>
        <p:txBody>
          <a:bodyPr/>
          <a:lstStyle/>
          <a:p>
            <a:pPr>
              <a:defRPr/>
            </a:pPr>
            <a:r>
              <a:rPr lang="en-US" dirty="0"/>
              <a:t>Manage all events in one place</a:t>
            </a:r>
          </a:p>
        </p:txBody>
      </p:sp>
      <p:pic>
        <p:nvPicPr>
          <p:cNvPr id="1026" name="Picture 2" descr="Event Grid service integrations">
            <a:extLst>
              <a:ext uri="{FF2B5EF4-FFF2-40B4-BE49-F238E27FC236}">
                <a16:creationId xmlns:a16="http://schemas.microsoft.com/office/drawing/2014/main" id="{A951ED85-1E84-4E83-97D3-48184D0AE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454" y="1097824"/>
            <a:ext cx="9213413" cy="575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62186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80BF0E9D-12AA-454E-9042-86BCA8364C7C}"/>
              </a:ext>
            </a:extLst>
          </p:cNvPr>
          <p:cNvGrpSpPr/>
          <p:nvPr/>
        </p:nvGrpSpPr>
        <p:grpSpPr>
          <a:xfrm>
            <a:off x="269303" y="2263668"/>
            <a:ext cx="3902902" cy="4302820"/>
            <a:chOff x="274702" y="2308563"/>
            <a:chExt cx="3981163" cy="43891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E2A4FD8-4FFD-45C9-90AE-6BFBC16BA463}"/>
                </a:ext>
              </a:extLst>
            </p:cNvPr>
            <p:cNvSpPr/>
            <p:nvPr/>
          </p:nvSpPr>
          <p:spPr bwMode="auto">
            <a:xfrm>
              <a:off x="274702" y="2308563"/>
              <a:ext cx="3913632" cy="43891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42233" y="4108676"/>
              <a:ext cx="3913632" cy="10433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228">
                <a:lnSpc>
                  <a:spcPct val="90000"/>
                </a:lnSpc>
              </a:pPr>
              <a:r>
                <a:rPr lang="en-US" sz="1765" dirty="0"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  <a:t>Trigger a function to run </a:t>
              </a:r>
              <a:br>
                <a:rPr lang="en-US" sz="1765" dirty="0"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</a:br>
              <a:r>
                <a:rPr lang="en-US" sz="1765" dirty="0"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  <a:t>Cognitive API when a file </a:t>
              </a:r>
              <a:br>
                <a:rPr lang="en-US" sz="1765" dirty="0"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</a:br>
              <a:r>
                <a:rPr lang="en-US" sz="1765" dirty="0"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  <a:t>is added to storage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8FBA20-6D82-4799-9032-20952D5E5624}"/>
                </a:ext>
              </a:extLst>
            </p:cNvPr>
            <p:cNvGrpSpPr/>
            <p:nvPr/>
          </p:nvGrpSpPr>
          <p:grpSpPr>
            <a:xfrm>
              <a:off x="457580" y="3423791"/>
              <a:ext cx="2749255" cy="539523"/>
              <a:chOff x="457580" y="3423791"/>
              <a:chExt cx="2749255" cy="539523"/>
            </a:xfrm>
          </p:grpSpPr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33788" y="3470609"/>
                <a:ext cx="445886" cy="44588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16360" y="3454411"/>
                <a:ext cx="490475" cy="49047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7580" y="3423791"/>
                <a:ext cx="539523" cy="539523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775692CF-0101-4011-8EBA-2A1CF4B8D1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7323" y="3693552"/>
                <a:ext cx="276245" cy="0"/>
              </a:xfrm>
              <a:prstGeom prst="straightConnector1">
                <a:avLst/>
              </a:prstGeom>
              <a:ln w="15875" cap="rnd">
                <a:solidFill>
                  <a:schemeClr val="tx1"/>
                </a:solidFill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29564F62-A90F-43C3-A289-C224C417EB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9894" y="3693552"/>
                <a:ext cx="276245" cy="0"/>
              </a:xfrm>
              <a:prstGeom prst="straightConnector1">
                <a:avLst/>
              </a:prstGeom>
              <a:ln w="15875" cap="rnd">
                <a:solidFill>
                  <a:schemeClr val="tx1"/>
                </a:solidFill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5EFC81-D193-482A-891D-128256FFC961}"/>
                </a:ext>
              </a:extLst>
            </p:cNvPr>
            <p:cNvSpPr txBox="1"/>
            <p:nvPr/>
          </p:nvSpPr>
          <p:spPr>
            <a:xfrm>
              <a:off x="324929" y="2415341"/>
              <a:ext cx="3913632" cy="79406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228">
                <a:lnSpc>
                  <a:spcPct val="90000"/>
                </a:lnSpc>
              </a:pPr>
              <a:r>
                <a:rPr lang="en-US" sz="1765" dirty="0"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  <a:t>Execute code against changes in your data store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4D6FB1E-3C65-4B6C-8F32-7E44C2D5B9B9}"/>
              </a:ext>
            </a:extLst>
          </p:cNvPr>
          <p:cNvGrpSpPr/>
          <p:nvPr/>
        </p:nvGrpSpPr>
        <p:grpSpPr>
          <a:xfrm>
            <a:off x="4155240" y="2263661"/>
            <a:ext cx="3836699" cy="4302827"/>
            <a:chOff x="4238560" y="2308555"/>
            <a:chExt cx="3913633" cy="4389108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962DD1A-4191-42C9-B576-0F82DDFA2BF0}"/>
                </a:ext>
              </a:extLst>
            </p:cNvPr>
            <p:cNvSpPr/>
            <p:nvPr/>
          </p:nvSpPr>
          <p:spPr bwMode="auto">
            <a:xfrm>
              <a:off x="4238561" y="2308563"/>
              <a:ext cx="3913632" cy="43891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238560" y="2308555"/>
              <a:ext cx="3913632" cy="10433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228">
                <a:lnSpc>
                  <a:spcPct val="90000"/>
                </a:lnSpc>
              </a:pPr>
              <a:r>
                <a:rPr lang="en-US" sz="1765"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  <a:t>Use a function to run a</a:t>
              </a:r>
              <a:br>
                <a:rPr lang="en-US" sz="1765"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</a:br>
              <a:r>
                <a:rPr lang="en-US" sz="1765"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  <a:t>compliance check on each </a:t>
              </a:r>
              <a:br>
                <a:rPr lang="en-US" sz="1765"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</a:br>
              <a:r>
                <a:rPr lang="en-US" sz="1765"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  <a:t>newly created SQL database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238561" y="4320213"/>
              <a:ext cx="3913632" cy="10433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228">
                <a:lnSpc>
                  <a:spcPct val="90000"/>
                </a:lnSpc>
              </a:pPr>
              <a:r>
                <a:rPr lang="en-US" sz="1765"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  <a:t>Tag newly provisioned VMs </a:t>
              </a:r>
              <a:br>
                <a:rPr lang="en-US" sz="1765"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</a:br>
              <a:r>
                <a:rPr lang="en-US" sz="1765"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  <a:t>with Azure Automation and </a:t>
              </a:r>
              <a:br>
                <a:rPr lang="en-US" sz="1765"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</a:br>
              <a:r>
                <a:rPr lang="en-US" sz="1765"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  <a:t>add to metadata store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710B04-E1A2-481B-84B7-59095CA61C62}"/>
                </a:ext>
              </a:extLst>
            </p:cNvPr>
            <p:cNvGrpSpPr/>
            <p:nvPr/>
          </p:nvGrpSpPr>
          <p:grpSpPr>
            <a:xfrm>
              <a:off x="4381380" y="3423791"/>
              <a:ext cx="2757331" cy="539523"/>
              <a:chOff x="4381380" y="3423791"/>
              <a:chExt cx="2757331" cy="539523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81380" y="3423791"/>
                <a:ext cx="539523" cy="53952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2BE3D74B-3939-4E2C-8AD7-D4B5A6209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65664" y="3470609"/>
                <a:ext cx="445886" cy="44588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15933137-E9AC-4B9E-A326-C4F35975C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48236" y="3454411"/>
                <a:ext cx="490475" cy="490475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F4413EC7-E8B0-4A06-B3C3-424511632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9199" y="3693552"/>
                <a:ext cx="276245" cy="0"/>
              </a:xfrm>
              <a:prstGeom prst="straightConnector1">
                <a:avLst/>
              </a:prstGeom>
              <a:ln w="15875" cap="rnd">
                <a:solidFill>
                  <a:schemeClr val="tx1"/>
                </a:solidFill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9B459305-2486-417F-9DD8-3936A3B98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91770" y="3693552"/>
                <a:ext cx="276245" cy="0"/>
              </a:xfrm>
              <a:prstGeom prst="straightConnector1">
                <a:avLst/>
              </a:prstGeom>
              <a:ln w="15875" cap="rnd">
                <a:solidFill>
                  <a:schemeClr val="tx1"/>
                </a:solidFill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3785ABF-5254-4054-9F9D-B5388AF623CF}"/>
                </a:ext>
              </a:extLst>
            </p:cNvPr>
            <p:cNvGrpSpPr/>
            <p:nvPr/>
          </p:nvGrpSpPr>
          <p:grpSpPr>
            <a:xfrm>
              <a:off x="4447883" y="5293017"/>
              <a:ext cx="2770133" cy="1138032"/>
              <a:chOff x="4447883" y="5293017"/>
              <a:chExt cx="2770133" cy="1138032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7883" y="5616953"/>
                <a:ext cx="539522" cy="539522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58" name="Straight Connector 57"/>
              <p:cNvCxnSpPr>
                <a:cxnSpLocks/>
              </p:cNvCxnSpPr>
              <p:nvPr/>
            </p:nvCxnSpPr>
            <p:spPr>
              <a:xfrm>
                <a:off x="6246291" y="5412925"/>
                <a:ext cx="774413" cy="751510"/>
              </a:xfrm>
              <a:prstGeom prst="line">
                <a:avLst/>
              </a:prstGeom>
              <a:noFill/>
              <a:ln w="9525" cap="flat" cmpd="sng" algn="ctr">
                <a:noFill/>
                <a:prstDash val="solid"/>
                <a:headEnd type="none"/>
                <a:tailEnd type="none"/>
              </a:ln>
              <a:effectLst/>
            </p:spPr>
          </p:cxnSp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9C9201E9-3A0C-49C6-92B6-B38274B57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79421" y="5663771"/>
                <a:ext cx="445886" cy="445886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85A9EDB2-07D7-4ECB-BB81-83952258D6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8412" y="5886714"/>
                <a:ext cx="276245" cy="0"/>
              </a:xfrm>
              <a:prstGeom prst="straightConnector1">
                <a:avLst/>
              </a:prstGeom>
              <a:ln w="15875" cap="rnd">
                <a:solidFill>
                  <a:schemeClr val="tx1"/>
                </a:solidFill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72130" y="5293017"/>
                <a:ext cx="445886" cy="44588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72130" y="5985163"/>
                <a:ext cx="445886" cy="445886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8F572B1-EC67-4F25-BAFA-F7588970DC16}"/>
                  </a:ext>
                </a:extLst>
              </p:cNvPr>
              <p:cNvGrpSpPr/>
              <p:nvPr/>
            </p:nvGrpSpPr>
            <p:grpSpPr>
              <a:xfrm>
                <a:off x="6185998" y="5515960"/>
                <a:ext cx="411684" cy="692146"/>
                <a:chOff x="6008686" y="5515960"/>
                <a:chExt cx="411684" cy="692146"/>
              </a:xfrm>
            </p:grpSpPr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A7DB4361-B76F-4D77-850D-354A728A9F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1770" y="5515960"/>
                  <a:ext cx="228600" cy="0"/>
                </a:xfrm>
                <a:prstGeom prst="straightConnector1">
                  <a:avLst/>
                </a:prstGeom>
                <a:ln w="15875" cap="rnd">
                  <a:solidFill>
                    <a:schemeClr val="tx1"/>
                  </a:solidFill>
                  <a:tailEnd type="arrow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56B833FA-3A4E-41E7-8FAB-6E373EC74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1770" y="6208106"/>
                  <a:ext cx="228600" cy="0"/>
                </a:xfrm>
                <a:prstGeom prst="straightConnector1">
                  <a:avLst/>
                </a:prstGeom>
                <a:ln w="15875" cap="rnd">
                  <a:solidFill>
                    <a:schemeClr val="tx1"/>
                  </a:solidFill>
                  <a:tailEnd type="arrow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3DF4363D-6DAB-448B-904C-C6B9625E17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1566" y="5515988"/>
                  <a:ext cx="0" cy="690502"/>
                </a:xfrm>
                <a:prstGeom prst="line">
                  <a:avLst/>
                </a:prstGeom>
                <a:ln w="15875" cap="rnd">
                  <a:solidFill>
                    <a:schemeClr val="tx1"/>
                  </a:solidFill>
                  <a:tailEnd type="non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06F2F6F0-C701-4DC6-AA2A-CA631C51A93A}"/>
                    </a:ext>
                  </a:extLst>
                </p:cNvPr>
                <p:cNvCxnSpPr/>
                <p:nvPr/>
              </p:nvCxnSpPr>
              <p:spPr>
                <a:xfrm>
                  <a:off x="6008686" y="5874676"/>
                  <a:ext cx="182880" cy="0"/>
                </a:xfrm>
                <a:prstGeom prst="line">
                  <a:avLst/>
                </a:prstGeom>
                <a:ln w="15875" cap="rnd">
                  <a:solidFill>
                    <a:schemeClr val="tx1"/>
                  </a:solidFill>
                  <a:tailEnd type="non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69567C-D673-4354-BDAF-2121A3654581}"/>
              </a:ext>
            </a:extLst>
          </p:cNvPr>
          <p:cNvGrpSpPr/>
          <p:nvPr/>
        </p:nvGrpSpPr>
        <p:grpSpPr>
          <a:xfrm>
            <a:off x="8041178" y="2263661"/>
            <a:ext cx="3881519" cy="4302827"/>
            <a:chOff x="8202420" y="2308555"/>
            <a:chExt cx="3959352" cy="4389108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E4B2F17-0391-4ED9-B624-25CB4FE82276}"/>
                </a:ext>
              </a:extLst>
            </p:cNvPr>
            <p:cNvSpPr/>
            <p:nvPr/>
          </p:nvSpPr>
          <p:spPr bwMode="auto">
            <a:xfrm>
              <a:off x="8202420" y="2308563"/>
              <a:ext cx="3959352" cy="43891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8202420" y="2308555"/>
              <a:ext cx="3913632" cy="1043363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228">
                <a:lnSpc>
                  <a:spcPct val="90000"/>
                </a:lnSpc>
              </a:pPr>
              <a:r>
                <a:rPr lang="en-US" sz="1765"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  <a:t>Use custom “drive start” and </a:t>
              </a:r>
              <a:br>
                <a:rPr lang="en-US" sz="1765"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</a:br>
              <a:r>
                <a:rPr lang="en-US" sz="1765">
                  <a:gradFill>
                    <a:gsLst>
                      <a:gs pos="3371">
                        <a:srgbClr val="353535"/>
                      </a:gs>
                      <a:gs pos="12360">
                        <a:srgbClr val="353535"/>
                      </a:gs>
                    </a:gsLst>
                    <a:lin ang="5400000" scaled="0"/>
                  </a:gradFill>
                  <a:latin typeface="Segoe UI Semilight"/>
                  <a:cs typeface="Segoe UI" panose="020B0502040204020203" pitchFamily="34" charset="0"/>
                </a:rPr>
                <a:t>“drive end” events to log vehicle performance metrics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D3C014F-004C-4E85-8A93-306702D9335E}"/>
                </a:ext>
              </a:extLst>
            </p:cNvPr>
            <p:cNvGrpSpPr/>
            <p:nvPr/>
          </p:nvGrpSpPr>
          <p:grpSpPr>
            <a:xfrm>
              <a:off x="8411249" y="3273744"/>
              <a:ext cx="3529545" cy="1307412"/>
              <a:chOff x="8411249" y="3405823"/>
              <a:chExt cx="3529545" cy="1307412"/>
            </a:xfrm>
          </p:grpSpPr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411249" y="3779779"/>
                <a:ext cx="539522" cy="539522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5443" y="4307884"/>
                <a:ext cx="405351" cy="405351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64700" y="3893962"/>
                <a:ext cx="346836" cy="34683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45431" y="3405823"/>
                <a:ext cx="385374" cy="385373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F3C41C5-4460-4E5A-A3EB-ACD447F0CBA3}"/>
                  </a:ext>
                </a:extLst>
              </p:cNvPr>
              <p:cNvGrpSpPr/>
              <p:nvPr/>
            </p:nvGrpSpPr>
            <p:grpSpPr>
              <a:xfrm>
                <a:off x="9426436" y="3657497"/>
                <a:ext cx="1503184" cy="784086"/>
                <a:chOff x="9376207" y="3677920"/>
                <a:chExt cx="1503184" cy="784086"/>
              </a:xfrm>
            </p:grpSpPr>
            <p:sp>
              <p:nvSpPr>
                <p:cNvPr id="93" name="Rectangle 92"/>
                <p:cNvSpPr/>
                <p:nvPr/>
              </p:nvSpPr>
              <p:spPr bwMode="auto">
                <a:xfrm>
                  <a:off x="9376207" y="3677920"/>
                  <a:ext cx="1503184" cy="784086"/>
                </a:xfrm>
                <a:prstGeom prst="rect">
                  <a:avLst/>
                </a:prstGeom>
                <a:ln w="15875" cap="rnd">
                  <a:solidFill>
                    <a:schemeClr val="tx1"/>
                  </a:solidFill>
                  <a:prstDash val="dash"/>
                  <a:tailEnd type="non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vert="horz" wrap="square" lIns="0" tIns="46630" rIns="0" bIns="4663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96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6983A5E1-D38F-4E52-9BA6-F68B5E7F136F}"/>
                    </a:ext>
                  </a:extLst>
                </p:cNvPr>
                <p:cNvGrpSpPr/>
                <p:nvPr/>
              </p:nvGrpSpPr>
              <p:grpSpPr>
                <a:xfrm>
                  <a:off x="9504688" y="3845935"/>
                  <a:ext cx="1219853" cy="448056"/>
                  <a:chOff x="9487254" y="3860338"/>
                  <a:chExt cx="1219853" cy="448056"/>
                </a:xfrm>
              </p:grpSpPr>
              <p:pic>
                <p:nvPicPr>
                  <p:cNvPr id="96" name="Picture 95"/>
                  <p:cNvPicPr>
                    <a:picLocks noChangeAspect="1"/>
                  </p:cNvPicPr>
                  <p:nvPr/>
                </p:nvPicPr>
                <p:blipFill>
                  <a:blip r:embed="rId1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87254" y="3860338"/>
                    <a:ext cx="448056" cy="448056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136" name="Picture 135">
                    <a:extLst>
                      <a:ext uri="{FF2B5EF4-FFF2-40B4-BE49-F238E27FC236}">
                        <a16:creationId xmlns:a16="http://schemas.microsoft.com/office/drawing/2014/main" id="{F35F1AAF-E497-4231-9703-73AAA0AAF6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59051" y="3860338"/>
                    <a:ext cx="448056" cy="448056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cxnSp>
                <p:nvCxnSpPr>
                  <p:cNvPr id="137" name="Straight Arrow Connector 136">
                    <a:extLst>
                      <a:ext uri="{FF2B5EF4-FFF2-40B4-BE49-F238E27FC236}">
                        <a16:creationId xmlns:a16="http://schemas.microsoft.com/office/drawing/2014/main" id="{D8CEEDDD-B99F-4FBC-86F6-1BF50DCE7C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002841" y="4084366"/>
                    <a:ext cx="188679" cy="0"/>
                  </a:xfrm>
                  <a:prstGeom prst="straightConnector1">
                    <a:avLst/>
                  </a:prstGeom>
                  <a:ln w="15875" cap="rnd">
                    <a:solidFill>
                      <a:schemeClr val="tx1"/>
                    </a:solidFill>
                    <a:tailEnd type="arrow" w="lg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E413B6E4-D18E-4BBB-916B-0BB513892D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0481" y="4049540"/>
                <a:ext cx="276245" cy="0"/>
              </a:xfrm>
              <a:prstGeom prst="straightConnector1">
                <a:avLst/>
              </a:prstGeom>
              <a:ln w="15875" cap="rnd">
                <a:solidFill>
                  <a:schemeClr val="tx1"/>
                </a:solidFill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8CBEA4D-64EF-4309-A959-6201B586B2F5}"/>
                  </a:ext>
                </a:extLst>
              </p:cNvPr>
              <p:cNvGrpSpPr/>
              <p:nvPr/>
            </p:nvGrpSpPr>
            <p:grpSpPr>
              <a:xfrm>
                <a:off x="11031158" y="3598509"/>
                <a:ext cx="411684" cy="912050"/>
                <a:chOff x="11002465" y="3598509"/>
                <a:chExt cx="411684" cy="912050"/>
              </a:xfrm>
            </p:grpSpPr>
            <p:cxnSp>
              <p:nvCxnSpPr>
                <p:cNvPr id="145" name="Straight Arrow Connector 144">
                  <a:extLst>
                    <a:ext uri="{FF2B5EF4-FFF2-40B4-BE49-F238E27FC236}">
                      <a16:creationId xmlns:a16="http://schemas.microsoft.com/office/drawing/2014/main" id="{2E8354D0-C05E-40B6-A4C4-8B8D66D1A3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85549" y="3598509"/>
                  <a:ext cx="228600" cy="0"/>
                </a:xfrm>
                <a:prstGeom prst="straightConnector1">
                  <a:avLst/>
                </a:prstGeom>
                <a:ln w="15875" cap="rnd">
                  <a:solidFill>
                    <a:schemeClr val="tx1"/>
                  </a:solidFill>
                  <a:tailEnd type="arrow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Arrow Connector 145">
                  <a:extLst>
                    <a:ext uri="{FF2B5EF4-FFF2-40B4-BE49-F238E27FC236}">
                      <a16:creationId xmlns:a16="http://schemas.microsoft.com/office/drawing/2014/main" id="{319F05AA-35EE-43FF-8CE7-C210A4D82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85549" y="4510559"/>
                  <a:ext cx="228600" cy="0"/>
                </a:xfrm>
                <a:prstGeom prst="straightConnector1">
                  <a:avLst/>
                </a:prstGeom>
                <a:ln w="15875" cap="rnd">
                  <a:solidFill>
                    <a:schemeClr val="tx1"/>
                  </a:solidFill>
                  <a:tailEnd type="arrow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8D678E33-DD52-4AF2-95A3-408128B209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85345" y="3606165"/>
                  <a:ext cx="0" cy="901065"/>
                </a:xfrm>
                <a:prstGeom prst="line">
                  <a:avLst/>
                </a:prstGeom>
                <a:ln w="15875" cap="rnd">
                  <a:solidFill>
                    <a:schemeClr val="tx1"/>
                  </a:solidFill>
                  <a:tailEnd type="non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5C33047D-B998-43B0-BC88-7640FA457A2D}"/>
                    </a:ext>
                  </a:extLst>
                </p:cNvPr>
                <p:cNvCxnSpPr/>
                <p:nvPr/>
              </p:nvCxnSpPr>
              <p:spPr>
                <a:xfrm>
                  <a:off x="11002465" y="4056697"/>
                  <a:ext cx="182880" cy="0"/>
                </a:xfrm>
                <a:prstGeom prst="line">
                  <a:avLst/>
                </a:prstGeom>
                <a:ln w="15875" cap="rnd">
                  <a:solidFill>
                    <a:schemeClr val="tx1"/>
                  </a:solidFill>
                  <a:tailEnd type="non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Arrow Connector 148">
                  <a:extLst>
                    <a:ext uri="{FF2B5EF4-FFF2-40B4-BE49-F238E27FC236}">
                      <a16:creationId xmlns:a16="http://schemas.microsoft.com/office/drawing/2014/main" id="{2009285C-270E-49BA-A3EC-DC532AE069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185549" y="4056697"/>
                  <a:ext cx="228600" cy="0"/>
                </a:xfrm>
                <a:prstGeom prst="straightConnector1">
                  <a:avLst/>
                </a:prstGeom>
                <a:ln w="15875" cap="rnd">
                  <a:solidFill>
                    <a:schemeClr val="tx1"/>
                  </a:solidFill>
                  <a:tailEnd type="arrow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DB9020-DD43-4023-B791-8F9DAD3B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899537"/>
          </a:xfrm>
        </p:spPr>
        <p:txBody>
          <a:bodyPr/>
          <a:lstStyle/>
          <a:p>
            <a:pPr>
              <a:defRPr/>
            </a:pPr>
            <a:r>
              <a:rPr lang="en-US" dirty="0"/>
              <a:t>Scenarios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1FFEF7D-8C58-4885-9EFE-BE3140199DC3}"/>
              </a:ext>
            </a:extLst>
          </p:cNvPr>
          <p:cNvSpPr/>
          <p:nvPr/>
        </p:nvSpPr>
        <p:spPr bwMode="auto">
          <a:xfrm>
            <a:off x="269303" y="1546528"/>
            <a:ext cx="3836698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8">
              <a:lnSpc>
                <a:spcPct val="90000"/>
              </a:lnSpc>
            </a:pPr>
            <a:r>
              <a:rPr lang="en-US" sz="2353" dirty="0">
                <a:gradFill>
                  <a:gsLst>
                    <a:gs pos="1236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Serverless apps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B3B0986-1575-4FD9-AF77-DC402C860181}"/>
              </a:ext>
            </a:extLst>
          </p:cNvPr>
          <p:cNvSpPr/>
          <p:nvPr/>
        </p:nvSpPr>
        <p:spPr bwMode="auto">
          <a:xfrm>
            <a:off x="4155240" y="1546528"/>
            <a:ext cx="3836698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8">
              <a:lnSpc>
                <a:spcPct val="90000"/>
              </a:lnSpc>
            </a:pPr>
            <a:r>
              <a:rPr lang="en-US" sz="2353">
                <a:gradFill>
                  <a:gsLst>
                    <a:gs pos="1236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Ops automation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F061BB4-7B2B-4887-8D0A-01F5314911EE}"/>
              </a:ext>
            </a:extLst>
          </p:cNvPr>
          <p:cNvSpPr/>
          <p:nvPr/>
        </p:nvSpPr>
        <p:spPr bwMode="auto">
          <a:xfrm>
            <a:off x="8041178" y="1546528"/>
            <a:ext cx="3881519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228">
              <a:lnSpc>
                <a:spcPct val="90000"/>
              </a:lnSpc>
            </a:pPr>
            <a:r>
              <a:rPr lang="en-US" sz="2353">
                <a:gradFill>
                  <a:gsLst>
                    <a:gs pos="1236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Third-party integration</a:t>
            </a:r>
          </a:p>
        </p:txBody>
      </p:sp>
    </p:spTree>
    <p:extLst>
      <p:ext uri="{BB962C8B-B14F-4D97-AF65-F5344CB8AC3E}">
        <p14:creationId xmlns:p14="http://schemas.microsoft.com/office/powerpoint/2010/main" val="10757116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26E-6 -1.41625E-6 L -1.16926E-6 -0.04539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1" dur="600" spd="-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26E-6 -1.41625E-6 L -1.16926E-6 -0.04539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33" dur="6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26E-6 -1.41625E-6 L -1.16926E-6 -0.04539 " pathEditMode="relative" rAng="0" ptsTypes="AA">
                                      <p:cBhvr>
                                        <p:cTn id="38" dur="6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104" grpId="0" animBg="1"/>
      <p:bldP spid="104" grpId="1" animBg="1"/>
      <p:bldP spid="105" grpId="0" animBg="1"/>
      <p:bldP spid="10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8A9DB-9765-4E97-8B4A-71AF8D11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Event Hub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4B25A5-1CA4-42DB-8370-B8F1FBE722A6}"/>
              </a:ext>
            </a:extLst>
          </p:cNvPr>
          <p:cNvSpPr/>
          <p:nvPr/>
        </p:nvSpPr>
        <p:spPr bwMode="auto">
          <a:xfrm>
            <a:off x="308087" y="2279898"/>
            <a:ext cx="1783926" cy="4374254"/>
          </a:xfrm>
          <a:prstGeom prst="rect">
            <a:avLst/>
          </a:prstGeom>
          <a:solidFill>
            <a:srgbClr val="EAEAE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95" tIns="107516" rIns="134395" bIns="1075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0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68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0DF6BA-CBB3-44CA-98E7-7D68280230DE}"/>
              </a:ext>
            </a:extLst>
          </p:cNvPr>
          <p:cNvSpPr/>
          <p:nvPr/>
        </p:nvSpPr>
        <p:spPr bwMode="auto">
          <a:xfrm>
            <a:off x="2270719" y="2279898"/>
            <a:ext cx="1783926" cy="4374254"/>
          </a:xfrm>
          <a:prstGeom prst="rect">
            <a:avLst/>
          </a:prstGeom>
          <a:solidFill>
            <a:srgbClr val="EAEAE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95" tIns="107516" rIns="134395" bIns="1075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0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68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3F0015-E612-4F5F-B41C-822D02472FA1}"/>
              </a:ext>
            </a:extLst>
          </p:cNvPr>
          <p:cNvSpPr/>
          <p:nvPr/>
        </p:nvSpPr>
        <p:spPr bwMode="auto">
          <a:xfrm>
            <a:off x="4233351" y="2279898"/>
            <a:ext cx="1783926" cy="4374254"/>
          </a:xfrm>
          <a:prstGeom prst="rect">
            <a:avLst/>
          </a:prstGeom>
          <a:solidFill>
            <a:srgbClr val="EAEAE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95" tIns="107516" rIns="134395" bIns="1075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0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68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18073E-8691-4010-B492-7B6A05EFBDEE}"/>
              </a:ext>
            </a:extLst>
          </p:cNvPr>
          <p:cNvSpPr/>
          <p:nvPr/>
        </p:nvSpPr>
        <p:spPr bwMode="auto">
          <a:xfrm>
            <a:off x="6195980" y="2279898"/>
            <a:ext cx="1783926" cy="4374254"/>
          </a:xfrm>
          <a:prstGeom prst="rect">
            <a:avLst/>
          </a:prstGeom>
          <a:solidFill>
            <a:srgbClr val="EAEAE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95" tIns="107516" rIns="134395" bIns="1075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0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68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2F3BD7-65C3-456F-AECA-A1CDB4B21AA1}"/>
              </a:ext>
            </a:extLst>
          </p:cNvPr>
          <p:cNvSpPr/>
          <p:nvPr/>
        </p:nvSpPr>
        <p:spPr bwMode="auto">
          <a:xfrm>
            <a:off x="8158612" y="2279898"/>
            <a:ext cx="1783926" cy="4374254"/>
          </a:xfrm>
          <a:prstGeom prst="rect">
            <a:avLst/>
          </a:prstGeom>
          <a:solidFill>
            <a:srgbClr val="EAEAE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95" tIns="107516" rIns="134395" bIns="1075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0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68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30C7BA-DE58-4501-98ED-454B17893A45}"/>
              </a:ext>
            </a:extLst>
          </p:cNvPr>
          <p:cNvSpPr/>
          <p:nvPr/>
        </p:nvSpPr>
        <p:spPr bwMode="auto">
          <a:xfrm>
            <a:off x="10121243" y="2219528"/>
            <a:ext cx="1783926" cy="4374254"/>
          </a:xfrm>
          <a:prstGeom prst="rect">
            <a:avLst/>
          </a:prstGeom>
          <a:solidFill>
            <a:srgbClr val="EAEAEA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95" tIns="107516" rIns="134395" bIns="1075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0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68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1A09B6A-E770-4292-A0CD-183036C94389}"/>
              </a:ext>
            </a:extLst>
          </p:cNvPr>
          <p:cNvGrpSpPr/>
          <p:nvPr/>
        </p:nvGrpSpPr>
        <p:grpSpPr>
          <a:xfrm>
            <a:off x="2448842" y="2452506"/>
            <a:ext cx="7315574" cy="4029039"/>
            <a:chOff x="2469239" y="2130426"/>
            <a:chExt cx="7499584" cy="437961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58AA82-6AD3-428A-B51F-7737A78E6F77}"/>
                </a:ext>
              </a:extLst>
            </p:cNvPr>
            <p:cNvSpPr/>
            <p:nvPr/>
          </p:nvSpPr>
          <p:spPr bwMode="auto">
            <a:xfrm>
              <a:off x="2469239" y="2130426"/>
              <a:ext cx="7499584" cy="4379612"/>
            </a:xfrm>
            <a:prstGeom prst="ellipse">
              <a:avLst/>
            </a:prstGeom>
            <a:solidFill>
              <a:srgbClr val="70AD47">
                <a:alpha val="15000"/>
              </a:srgb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395" tIns="107516" rIns="134395" bIns="10751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09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6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974700B7-C8CD-4C90-BE33-0EA24251E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2813" y="3784600"/>
              <a:ext cx="4071937" cy="1674813"/>
            </a:xfrm>
            <a:custGeom>
              <a:avLst/>
              <a:gdLst>
                <a:gd name="T0" fmla="*/ 349 w 391"/>
                <a:gd name="T1" fmla="*/ 75 h 159"/>
                <a:gd name="T2" fmla="*/ 342 w 391"/>
                <a:gd name="T3" fmla="*/ 76 h 159"/>
                <a:gd name="T4" fmla="*/ 263 w 391"/>
                <a:gd name="T5" fmla="*/ 0 h 159"/>
                <a:gd name="T6" fmla="*/ 187 w 391"/>
                <a:gd name="T7" fmla="*/ 59 h 159"/>
                <a:gd name="T8" fmla="*/ 145 w 391"/>
                <a:gd name="T9" fmla="*/ 42 h 159"/>
                <a:gd name="T10" fmla="*/ 87 w 391"/>
                <a:gd name="T11" fmla="*/ 94 h 159"/>
                <a:gd name="T12" fmla="*/ 59 w 391"/>
                <a:gd name="T13" fmla="*/ 107 h 159"/>
                <a:gd name="T14" fmla="*/ 32 w 391"/>
                <a:gd name="T15" fmla="*/ 94 h 159"/>
                <a:gd name="T16" fmla="*/ 0 w 391"/>
                <a:gd name="T17" fmla="*/ 126 h 159"/>
                <a:gd name="T18" fmla="*/ 32 w 391"/>
                <a:gd name="T19" fmla="*/ 159 h 159"/>
                <a:gd name="T20" fmla="*/ 41 w 391"/>
                <a:gd name="T21" fmla="*/ 159 h 159"/>
                <a:gd name="T22" fmla="*/ 148 w 391"/>
                <a:gd name="T23" fmla="*/ 159 h 159"/>
                <a:gd name="T24" fmla="*/ 208 w 391"/>
                <a:gd name="T25" fmla="*/ 159 h 159"/>
                <a:gd name="T26" fmla="*/ 352 w 391"/>
                <a:gd name="T27" fmla="*/ 159 h 159"/>
                <a:gd name="T28" fmla="*/ 352 w 391"/>
                <a:gd name="T29" fmla="*/ 159 h 159"/>
                <a:gd name="T30" fmla="*/ 391 w 391"/>
                <a:gd name="T31" fmla="*/ 117 h 159"/>
                <a:gd name="T32" fmla="*/ 349 w 391"/>
                <a:gd name="T33" fmla="*/ 7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1" h="159">
                  <a:moveTo>
                    <a:pt x="349" y="75"/>
                  </a:moveTo>
                  <a:cubicBezTo>
                    <a:pt x="347" y="75"/>
                    <a:pt x="345" y="75"/>
                    <a:pt x="342" y="76"/>
                  </a:cubicBezTo>
                  <a:cubicBezTo>
                    <a:pt x="340" y="34"/>
                    <a:pt x="306" y="0"/>
                    <a:pt x="263" y="0"/>
                  </a:cubicBezTo>
                  <a:cubicBezTo>
                    <a:pt x="227" y="0"/>
                    <a:pt x="196" y="25"/>
                    <a:pt x="187" y="59"/>
                  </a:cubicBezTo>
                  <a:cubicBezTo>
                    <a:pt x="176" y="48"/>
                    <a:pt x="161" y="42"/>
                    <a:pt x="145" y="42"/>
                  </a:cubicBezTo>
                  <a:cubicBezTo>
                    <a:pt x="115" y="42"/>
                    <a:pt x="90" y="65"/>
                    <a:pt x="87" y="94"/>
                  </a:cubicBezTo>
                  <a:cubicBezTo>
                    <a:pt x="76" y="96"/>
                    <a:pt x="66" y="101"/>
                    <a:pt x="59" y="107"/>
                  </a:cubicBezTo>
                  <a:cubicBezTo>
                    <a:pt x="53" y="99"/>
                    <a:pt x="43" y="94"/>
                    <a:pt x="32" y="94"/>
                  </a:cubicBezTo>
                  <a:cubicBezTo>
                    <a:pt x="14" y="94"/>
                    <a:pt x="0" y="108"/>
                    <a:pt x="0" y="126"/>
                  </a:cubicBezTo>
                  <a:cubicBezTo>
                    <a:pt x="0" y="144"/>
                    <a:pt x="14" y="159"/>
                    <a:pt x="32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148" y="159"/>
                    <a:pt x="148" y="159"/>
                    <a:pt x="148" y="159"/>
                  </a:cubicBezTo>
                  <a:cubicBezTo>
                    <a:pt x="208" y="159"/>
                    <a:pt x="208" y="159"/>
                    <a:pt x="208" y="159"/>
                  </a:cubicBezTo>
                  <a:cubicBezTo>
                    <a:pt x="352" y="159"/>
                    <a:pt x="352" y="159"/>
                    <a:pt x="352" y="159"/>
                  </a:cubicBezTo>
                  <a:cubicBezTo>
                    <a:pt x="352" y="159"/>
                    <a:pt x="352" y="159"/>
                    <a:pt x="352" y="159"/>
                  </a:cubicBezTo>
                  <a:cubicBezTo>
                    <a:pt x="374" y="158"/>
                    <a:pt x="391" y="139"/>
                    <a:pt x="391" y="117"/>
                  </a:cubicBezTo>
                  <a:cubicBezTo>
                    <a:pt x="391" y="94"/>
                    <a:pt x="372" y="75"/>
                    <a:pt x="349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197" tIns="33598" rIns="67197" bIns="33598" numCol="1" anchor="t" anchorCtr="0" compatLnSpc="1">
              <a:prstTxWarp prst="textNoShape">
                <a:avLst/>
              </a:prstTxWarp>
            </a:bodyPr>
            <a:lstStyle/>
            <a:p>
              <a:pPr defTabSz="913841">
                <a:defRPr/>
              </a:pPr>
              <a:endParaRPr lang="en-US" sz="1320" kern="0">
                <a:solidFill>
                  <a:srgbClr val="404040"/>
                </a:solidFill>
                <a:latin typeface="+mj-lt"/>
              </a:endParaRPr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3BCE040C-D44F-4FCE-95CB-56E180703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9263" y="2765425"/>
              <a:ext cx="1549400" cy="835025"/>
            </a:xfrm>
            <a:custGeom>
              <a:avLst/>
              <a:gdLst>
                <a:gd name="T0" fmla="*/ 210 w 242"/>
                <a:gd name="T1" fmla="*/ 64 h 129"/>
                <a:gd name="T2" fmla="*/ 209 w 242"/>
                <a:gd name="T3" fmla="*/ 64 h 129"/>
                <a:gd name="T4" fmla="*/ 144 w 242"/>
                <a:gd name="T5" fmla="*/ 0 h 129"/>
                <a:gd name="T6" fmla="*/ 80 w 242"/>
                <a:gd name="T7" fmla="*/ 56 h 129"/>
                <a:gd name="T8" fmla="*/ 45 w 242"/>
                <a:gd name="T9" fmla="*/ 39 h 129"/>
                <a:gd name="T10" fmla="*/ 0 w 242"/>
                <a:gd name="T11" fmla="*/ 84 h 129"/>
                <a:gd name="T12" fmla="*/ 45 w 242"/>
                <a:gd name="T13" fmla="*/ 129 h 129"/>
                <a:gd name="T14" fmla="*/ 210 w 242"/>
                <a:gd name="T15" fmla="*/ 129 h 129"/>
                <a:gd name="T16" fmla="*/ 242 w 242"/>
                <a:gd name="T17" fmla="*/ 96 h 129"/>
                <a:gd name="T18" fmla="*/ 210 w 242"/>
                <a:gd name="T19" fmla="*/ 6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2" h="129">
                  <a:moveTo>
                    <a:pt x="210" y="64"/>
                  </a:moveTo>
                  <a:cubicBezTo>
                    <a:pt x="210" y="64"/>
                    <a:pt x="209" y="64"/>
                    <a:pt x="209" y="64"/>
                  </a:cubicBezTo>
                  <a:cubicBezTo>
                    <a:pt x="209" y="28"/>
                    <a:pt x="180" y="0"/>
                    <a:pt x="144" y="0"/>
                  </a:cubicBezTo>
                  <a:cubicBezTo>
                    <a:pt x="111" y="0"/>
                    <a:pt x="84" y="24"/>
                    <a:pt x="80" y="56"/>
                  </a:cubicBezTo>
                  <a:cubicBezTo>
                    <a:pt x="72" y="46"/>
                    <a:pt x="59" y="39"/>
                    <a:pt x="45" y="39"/>
                  </a:cubicBezTo>
                  <a:cubicBezTo>
                    <a:pt x="20" y="39"/>
                    <a:pt x="0" y="59"/>
                    <a:pt x="0" y="84"/>
                  </a:cubicBezTo>
                  <a:cubicBezTo>
                    <a:pt x="0" y="109"/>
                    <a:pt x="20" y="129"/>
                    <a:pt x="45" y="129"/>
                  </a:cubicBezTo>
                  <a:cubicBezTo>
                    <a:pt x="210" y="129"/>
                    <a:pt x="210" y="129"/>
                    <a:pt x="210" y="129"/>
                  </a:cubicBezTo>
                  <a:cubicBezTo>
                    <a:pt x="228" y="129"/>
                    <a:pt x="242" y="114"/>
                    <a:pt x="242" y="96"/>
                  </a:cubicBezTo>
                  <a:cubicBezTo>
                    <a:pt x="242" y="78"/>
                    <a:pt x="228" y="64"/>
                    <a:pt x="210" y="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197" tIns="33598" rIns="67197" bIns="33598" numCol="1" anchor="t" anchorCtr="0" compatLnSpc="1">
              <a:prstTxWarp prst="textNoShape">
                <a:avLst/>
              </a:prstTxWarp>
            </a:bodyPr>
            <a:lstStyle/>
            <a:p>
              <a:pPr defTabSz="913841">
                <a:defRPr/>
              </a:pPr>
              <a:endParaRPr lang="en-US" sz="1320" kern="0">
                <a:solidFill>
                  <a:srgbClr val="404040"/>
                </a:solidFill>
                <a:latin typeface="+mj-lt"/>
              </a:endParaRPr>
            </a:p>
          </p:txBody>
        </p:sp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56A4A8E0-7360-4D95-A526-F8F13B8D0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2025" y="3259138"/>
              <a:ext cx="2005013" cy="1139825"/>
            </a:xfrm>
            <a:custGeom>
              <a:avLst/>
              <a:gdLst>
                <a:gd name="T0" fmla="*/ 187 w 224"/>
                <a:gd name="T1" fmla="*/ 53 h 126"/>
                <a:gd name="T2" fmla="*/ 183 w 224"/>
                <a:gd name="T3" fmla="*/ 53 h 126"/>
                <a:gd name="T4" fmla="*/ 187 w 224"/>
                <a:gd name="T5" fmla="*/ 37 h 126"/>
                <a:gd name="T6" fmla="*/ 150 w 224"/>
                <a:gd name="T7" fmla="*/ 0 h 126"/>
                <a:gd name="T8" fmla="*/ 114 w 224"/>
                <a:gd name="T9" fmla="*/ 32 h 126"/>
                <a:gd name="T10" fmla="*/ 86 w 224"/>
                <a:gd name="T11" fmla="*/ 20 h 126"/>
                <a:gd name="T12" fmla="*/ 49 w 224"/>
                <a:gd name="T13" fmla="*/ 55 h 126"/>
                <a:gd name="T14" fmla="*/ 37 w 224"/>
                <a:gd name="T15" fmla="*/ 53 h 126"/>
                <a:gd name="T16" fmla="*/ 0 w 224"/>
                <a:gd name="T17" fmla="*/ 90 h 126"/>
                <a:gd name="T18" fmla="*/ 37 w 224"/>
                <a:gd name="T19" fmla="*/ 126 h 126"/>
                <a:gd name="T20" fmla="*/ 187 w 224"/>
                <a:gd name="T21" fmla="*/ 126 h 126"/>
                <a:gd name="T22" fmla="*/ 224 w 224"/>
                <a:gd name="T23" fmla="*/ 90 h 126"/>
                <a:gd name="T24" fmla="*/ 187 w 224"/>
                <a:gd name="T25" fmla="*/ 5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4" h="126">
                  <a:moveTo>
                    <a:pt x="187" y="53"/>
                  </a:moveTo>
                  <a:cubicBezTo>
                    <a:pt x="186" y="53"/>
                    <a:pt x="184" y="53"/>
                    <a:pt x="183" y="53"/>
                  </a:cubicBezTo>
                  <a:cubicBezTo>
                    <a:pt x="185" y="48"/>
                    <a:pt x="187" y="42"/>
                    <a:pt x="187" y="37"/>
                  </a:cubicBezTo>
                  <a:cubicBezTo>
                    <a:pt x="187" y="16"/>
                    <a:pt x="170" y="0"/>
                    <a:pt x="150" y="0"/>
                  </a:cubicBezTo>
                  <a:cubicBezTo>
                    <a:pt x="131" y="0"/>
                    <a:pt x="116" y="14"/>
                    <a:pt x="114" y="32"/>
                  </a:cubicBezTo>
                  <a:cubicBezTo>
                    <a:pt x="107" y="25"/>
                    <a:pt x="97" y="20"/>
                    <a:pt x="86" y="20"/>
                  </a:cubicBezTo>
                  <a:cubicBezTo>
                    <a:pt x="67" y="20"/>
                    <a:pt x="50" y="36"/>
                    <a:pt x="49" y="55"/>
                  </a:cubicBezTo>
                  <a:cubicBezTo>
                    <a:pt x="45" y="54"/>
                    <a:pt x="41" y="53"/>
                    <a:pt x="37" y="53"/>
                  </a:cubicBezTo>
                  <a:cubicBezTo>
                    <a:pt x="16" y="53"/>
                    <a:pt x="0" y="69"/>
                    <a:pt x="0" y="90"/>
                  </a:cubicBezTo>
                  <a:cubicBezTo>
                    <a:pt x="0" y="110"/>
                    <a:pt x="16" y="126"/>
                    <a:pt x="37" y="126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207" y="126"/>
                    <a:pt x="224" y="110"/>
                    <a:pt x="224" y="90"/>
                  </a:cubicBezTo>
                  <a:cubicBezTo>
                    <a:pt x="224" y="69"/>
                    <a:pt x="207" y="53"/>
                    <a:pt x="187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7197" tIns="33598" rIns="67197" bIns="33598" numCol="1" anchor="t" anchorCtr="0" compatLnSpc="1">
              <a:prstTxWarp prst="textNoShape">
                <a:avLst/>
              </a:prstTxWarp>
            </a:bodyPr>
            <a:lstStyle/>
            <a:p>
              <a:pPr defTabSz="913841">
                <a:defRPr/>
              </a:pPr>
              <a:endParaRPr lang="en-US" sz="1320" kern="0">
                <a:solidFill>
                  <a:srgbClr val="404040"/>
                </a:solidFill>
                <a:latin typeface="+mj-lt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1C4D770-B1B3-4FDB-A01A-2E8D984A257B}"/>
              </a:ext>
            </a:extLst>
          </p:cNvPr>
          <p:cNvSpPr/>
          <p:nvPr/>
        </p:nvSpPr>
        <p:spPr bwMode="auto">
          <a:xfrm>
            <a:off x="4233350" y="1608377"/>
            <a:ext cx="1783928" cy="672966"/>
          </a:xfrm>
          <a:prstGeom prst="rect">
            <a:avLst/>
          </a:prstGeom>
          <a:solidFill>
            <a:srgbClr val="5B9BD5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7516" tIns="67197" rIns="107516" bIns="671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098">
              <a:lnSpc>
                <a:spcPct val="90000"/>
              </a:lnSpc>
              <a:defRPr/>
            </a:pPr>
            <a:r>
              <a:rPr lang="en-US" sz="132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j-lt"/>
                <a:ea typeface="Segoe UI" pitchFamily="34" charset="0"/>
                <a:cs typeface="Segoe UI" pitchFamily="34" charset="0"/>
              </a:rPr>
              <a:t>Ingress</a:t>
            </a:r>
          </a:p>
        </p:txBody>
      </p:sp>
      <p:sp>
        <p:nvSpPr>
          <p:cNvPr id="15" name="Right Arrow 15">
            <a:extLst>
              <a:ext uri="{FF2B5EF4-FFF2-40B4-BE49-F238E27FC236}">
                <a16:creationId xmlns:a16="http://schemas.microsoft.com/office/drawing/2014/main" id="{04B9A5A9-3CC0-47F0-A2D2-8CA31E66966D}"/>
              </a:ext>
            </a:extLst>
          </p:cNvPr>
          <p:cNvSpPr/>
          <p:nvPr/>
        </p:nvSpPr>
        <p:spPr bwMode="auto">
          <a:xfrm>
            <a:off x="3938844" y="1818680"/>
            <a:ext cx="410303" cy="252362"/>
          </a:xfrm>
          <a:prstGeom prst="rightArrow">
            <a:avLst/>
          </a:prstGeom>
          <a:solidFill>
            <a:srgbClr val="00BCF2"/>
          </a:solidFill>
          <a:ln w="2540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95" tIns="107516" rIns="134395" bIns="1075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0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68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D4417F-557F-41F5-8C59-CA5B8E0099E1}"/>
              </a:ext>
            </a:extLst>
          </p:cNvPr>
          <p:cNvSpPr/>
          <p:nvPr/>
        </p:nvSpPr>
        <p:spPr bwMode="auto">
          <a:xfrm>
            <a:off x="2270718" y="1608377"/>
            <a:ext cx="1783928" cy="672966"/>
          </a:xfrm>
          <a:prstGeom prst="rect">
            <a:avLst/>
          </a:prstGeom>
          <a:solidFill>
            <a:srgbClr val="5B9BD5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7516" tIns="67197" rIns="107516" bIns="671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098">
              <a:lnSpc>
                <a:spcPct val="90000"/>
              </a:lnSpc>
              <a:defRPr/>
            </a:pPr>
            <a:r>
              <a:rPr lang="en-US" sz="132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j-lt"/>
                <a:ea typeface="Segoe UI" pitchFamily="34" charset="0"/>
                <a:cs typeface="Segoe UI" pitchFamily="34" charset="0"/>
              </a:rPr>
              <a:t>Collection</a:t>
            </a:r>
          </a:p>
        </p:txBody>
      </p:sp>
      <p:sp>
        <p:nvSpPr>
          <p:cNvPr id="17" name="Right Arrow 17">
            <a:extLst>
              <a:ext uri="{FF2B5EF4-FFF2-40B4-BE49-F238E27FC236}">
                <a16:creationId xmlns:a16="http://schemas.microsoft.com/office/drawing/2014/main" id="{7D30E4D4-34EA-4BEC-9DFF-E3A678FF876B}"/>
              </a:ext>
            </a:extLst>
          </p:cNvPr>
          <p:cNvSpPr/>
          <p:nvPr/>
        </p:nvSpPr>
        <p:spPr bwMode="auto">
          <a:xfrm>
            <a:off x="1976215" y="1818680"/>
            <a:ext cx="410303" cy="252362"/>
          </a:xfrm>
          <a:prstGeom prst="rightArrow">
            <a:avLst/>
          </a:prstGeom>
          <a:solidFill>
            <a:srgbClr val="00BCF2"/>
          </a:solidFill>
          <a:ln w="2540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95" tIns="107516" rIns="134395" bIns="1075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0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68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5B25C0-98BC-460A-AABC-C2C159ECC86F}"/>
              </a:ext>
            </a:extLst>
          </p:cNvPr>
          <p:cNvSpPr/>
          <p:nvPr/>
        </p:nvSpPr>
        <p:spPr bwMode="auto">
          <a:xfrm>
            <a:off x="10121243" y="1608377"/>
            <a:ext cx="1783928" cy="672966"/>
          </a:xfrm>
          <a:prstGeom prst="rect">
            <a:avLst/>
          </a:prstGeom>
          <a:solidFill>
            <a:srgbClr val="5B9BD5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7516" tIns="67197" rIns="107516" bIns="671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098">
              <a:lnSpc>
                <a:spcPct val="90000"/>
              </a:lnSpc>
              <a:defRPr/>
            </a:pPr>
            <a:r>
              <a:rPr lang="en-US" sz="132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j-lt"/>
                <a:ea typeface="Segoe UI" pitchFamily="34" charset="0"/>
                <a:cs typeface="Segoe UI" pitchFamily="34" charset="0"/>
              </a:rPr>
              <a:t>Presentation / action</a:t>
            </a:r>
          </a:p>
        </p:txBody>
      </p:sp>
      <p:sp>
        <p:nvSpPr>
          <p:cNvPr id="19" name="Right Arrow 19">
            <a:extLst>
              <a:ext uri="{FF2B5EF4-FFF2-40B4-BE49-F238E27FC236}">
                <a16:creationId xmlns:a16="http://schemas.microsoft.com/office/drawing/2014/main" id="{FC967E02-0386-4F29-97AE-191A0E730BA0}"/>
              </a:ext>
            </a:extLst>
          </p:cNvPr>
          <p:cNvSpPr/>
          <p:nvPr/>
        </p:nvSpPr>
        <p:spPr bwMode="auto">
          <a:xfrm>
            <a:off x="9826739" y="1818680"/>
            <a:ext cx="410303" cy="252362"/>
          </a:xfrm>
          <a:prstGeom prst="rightArrow">
            <a:avLst/>
          </a:prstGeom>
          <a:solidFill>
            <a:srgbClr val="00BCF2"/>
          </a:solidFill>
          <a:ln w="2540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95" tIns="107516" rIns="134395" bIns="1075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0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68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8EFE74-4148-4ECB-A9CE-68998EF8BB95}"/>
              </a:ext>
            </a:extLst>
          </p:cNvPr>
          <p:cNvSpPr/>
          <p:nvPr/>
        </p:nvSpPr>
        <p:spPr bwMode="auto">
          <a:xfrm>
            <a:off x="308088" y="1608377"/>
            <a:ext cx="1783928" cy="672966"/>
          </a:xfrm>
          <a:prstGeom prst="rect">
            <a:avLst/>
          </a:prstGeom>
          <a:solidFill>
            <a:srgbClr val="5B9BD5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7516" tIns="67197" rIns="107516" bIns="671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098">
              <a:lnSpc>
                <a:spcPct val="90000"/>
              </a:lnSpc>
              <a:defRPr/>
            </a:pPr>
            <a:r>
              <a:rPr lang="en-US" sz="132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j-lt"/>
                <a:ea typeface="Segoe UI" pitchFamily="34" charset="0"/>
                <a:cs typeface="Segoe UI" pitchFamily="34" charset="0"/>
              </a:rPr>
              <a:t>Event producers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72F9CB-333A-48D1-83E1-F9BFCCBD451B}"/>
              </a:ext>
            </a:extLst>
          </p:cNvPr>
          <p:cNvSpPr/>
          <p:nvPr/>
        </p:nvSpPr>
        <p:spPr bwMode="auto">
          <a:xfrm>
            <a:off x="6195979" y="1608377"/>
            <a:ext cx="1783928" cy="672966"/>
          </a:xfrm>
          <a:prstGeom prst="rect">
            <a:avLst/>
          </a:prstGeom>
          <a:solidFill>
            <a:srgbClr val="5B9BD5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7516" tIns="67197" rIns="107516" bIns="671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098">
              <a:lnSpc>
                <a:spcPct val="90000"/>
              </a:lnSpc>
              <a:defRPr/>
            </a:pPr>
            <a:r>
              <a:rPr lang="en-US" sz="132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j-lt"/>
                <a:ea typeface="Segoe UI" pitchFamily="34" charset="0"/>
                <a:cs typeface="Segoe UI" pitchFamily="34" charset="0"/>
              </a:rPr>
              <a:t>Stream Processing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164706-94DB-40E4-A22F-D66C11A22D3F}"/>
              </a:ext>
            </a:extLst>
          </p:cNvPr>
          <p:cNvSpPr/>
          <p:nvPr/>
        </p:nvSpPr>
        <p:spPr bwMode="auto">
          <a:xfrm>
            <a:off x="8158611" y="1608377"/>
            <a:ext cx="1783928" cy="672966"/>
          </a:xfrm>
          <a:prstGeom prst="rect">
            <a:avLst/>
          </a:prstGeom>
          <a:solidFill>
            <a:srgbClr val="5B9BD5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7516" tIns="67197" rIns="107516" bIns="671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098">
              <a:lnSpc>
                <a:spcPct val="90000"/>
              </a:lnSpc>
              <a:defRPr/>
            </a:pPr>
            <a:r>
              <a:rPr lang="en-US" sz="132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j-lt"/>
                <a:ea typeface="Segoe UI" pitchFamily="34" charset="0"/>
                <a:cs typeface="Segoe UI" pitchFamily="34" charset="0"/>
              </a:rPr>
              <a:t>Long-term storage</a:t>
            </a:r>
          </a:p>
        </p:txBody>
      </p:sp>
      <p:sp>
        <p:nvSpPr>
          <p:cNvPr id="23" name="Left-Right Arrow 23">
            <a:extLst>
              <a:ext uri="{FF2B5EF4-FFF2-40B4-BE49-F238E27FC236}">
                <a16:creationId xmlns:a16="http://schemas.microsoft.com/office/drawing/2014/main" id="{8ACA5C23-CB16-44EA-9E3B-6B968DC2911D}"/>
              </a:ext>
            </a:extLst>
          </p:cNvPr>
          <p:cNvSpPr/>
          <p:nvPr/>
        </p:nvSpPr>
        <p:spPr bwMode="auto">
          <a:xfrm>
            <a:off x="5901476" y="1818680"/>
            <a:ext cx="410303" cy="252362"/>
          </a:xfrm>
          <a:prstGeom prst="leftRightArrow">
            <a:avLst/>
          </a:prstGeom>
          <a:solidFill>
            <a:srgbClr val="00BCF2"/>
          </a:solidFill>
          <a:ln w="2540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95" tIns="107516" rIns="134395" bIns="1075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0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68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Left-Right Arrow 24">
            <a:extLst>
              <a:ext uri="{FF2B5EF4-FFF2-40B4-BE49-F238E27FC236}">
                <a16:creationId xmlns:a16="http://schemas.microsoft.com/office/drawing/2014/main" id="{1860FCA3-B458-4A7B-8668-A8094F3E0211}"/>
              </a:ext>
            </a:extLst>
          </p:cNvPr>
          <p:cNvSpPr/>
          <p:nvPr/>
        </p:nvSpPr>
        <p:spPr bwMode="auto">
          <a:xfrm>
            <a:off x="7864106" y="1818680"/>
            <a:ext cx="410303" cy="252362"/>
          </a:xfrm>
          <a:prstGeom prst="leftRightArrow">
            <a:avLst/>
          </a:prstGeom>
          <a:solidFill>
            <a:srgbClr val="00BCF2"/>
          </a:solidFill>
          <a:ln w="25400" cap="flat" cmpd="sng" algn="ctr">
            <a:solidFill>
              <a:sysClr val="window" lastClr="FFFF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95" tIns="107516" rIns="134395" bIns="1075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0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68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69DAC84-FB3D-4269-BF2D-09796DEA8E7B}"/>
              </a:ext>
            </a:extLst>
          </p:cNvPr>
          <p:cNvSpPr/>
          <p:nvPr/>
        </p:nvSpPr>
        <p:spPr bwMode="auto">
          <a:xfrm>
            <a:off x="4414571" y="3796730"/>
            <a:ext cx="1456189" cy="1414243"/>
          </a:xfrm>
          <a:prstGeom prst="ellipse">
            <a:avLst/>
          </a:prstGeom>
          <a:solidFill>
            <a:srgbClr val="71B1D1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3598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0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j-lt"/>
                <a:ea typeface="Segoe UI" pitchFamily="34" charset="0"/>
                <a:cs typeface="Segoe UI" pitchFamily="34" charset="0"/>
              </a:rPr>
              <a:t>Event hubs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C18110-BC3F-42FF-B0B1-2587B7F55D1D}"/>
              </a:ext>
            </a:extLst>
          </p:cNvPr>
          <p:cNvSpPr txBox="1"/>
          <p:nvPr/>
        </p:nvSpPr>
        <p:spPr>
          <a:xfrm>
            <a:off x="6953633" y="4326482"/>
            <a:ext cx="588303" cy="2841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3841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6" kern="0"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latin typeface="+mj-lt"/>
              </a:rPr>
              <a:t>Stream </a:t>
            </a:r>
            <a:br>
              <a:rPr lang="en-US" sz="1026" kern="0"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1026" kern="0"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latin typeface="+mj-lt"/>
              </a:rPr>
              <a:t>processing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090FC0-2980-4B38-8314-1C3D44A09468}"/>
              </a:ext>
            </a:extLst>
          </p:cNvPr>
          <p:cNvGrpSpPr/>
          <p:nvPr/>
        </p:nvGrpSpPr>
        <p:grpSpPr>
          <a:xfrm>
            <a:off x="2556020" y="3705618"/>
            <a:ext cx="1159554" cy="1016619"/>
            <a:chOff x="2579112" y="3492574"/>
            <a:chExt cx="1188720" cy="110507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F8FA81-D822-4910-ACD5-781D0A5D675F}"/>
                </a:ext>
              </a:extLst>
            </p:cNvPr>
            <p:cNvSpPr txBox="1"/>
            <p:nvPr/>
          </p:nvSpPr>
          <p:spPr>
            <a:xfrm>
              <a:off x="2640547" y="4288744"/>
              <a:ext cx="893968" cy="308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3841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026" kern="0">
                  <a:gradFill>
                    <a:gsLst>
                      <a:gs pos="2917">
                        <a:srgbClr val="00188F"/>
                      </a:gs>
                      <a:gs pos="30000">
                        <a:srgbClr val="00188F"/>
                      </a:gs>
                    </a:gsLst>
                    <a:lin ang="5400000" scaled="0"/>
                  </a:gradFill>
                  <a:latin typeface="+mj-lt"/>
                </a:rPr>
                <a:t>Cloud gateways</a:t>
              </a:r>
              <a:br>
                <a:rPr lang="en-US" sz="1026" kern="0">
                  <a:gradFill>
                    <a:gsLst>
                      <a:gs pos="2917">
                        <a:srgbClr val="00188F"/>
                      </a:gs>
                      <a:gs pos="30000">
                        <a:srgbClr val="00188F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1026" kern="0">
                  <a:gradFill>
                    <a:gsLst>
                      <a:gs pos="2917">
                        <a:srgbClr val="00188F"/>
                      </a:gs>
                      <a:gs pos="30000">
                        <a:srgbClr val="00188F"/>
                      </a:gs>
                    </a:gsLst>
                    <a:lin ang="5400000" scaled="0"/>
                  </a:gradFill>
                  <a:latin typeface="+mj-lt"/>
                </a:rPr>
                <a:t>(web APIs)</a:t>
              </a: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429911C7-CA0A-4E40-9C8D-4AC0029608E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579112" y="3492574"/>
              <a:ext cx="1188720" cy="762033"/>
            </a:xfrm>
            <a:custGeom>
              <a:avLst/>
              <a:gdLst>
                <a:gd name="T0" fmla="*/ 1938 w 2377"/>
                <a:gd name="T1" fmla="*/ 1522 h 1522"/>
                <a:gd name="T2" fmla="*/ 603 w 2377"/>
                <a:gd name="T3" fmla="*/ 1522 h 1522"/>
                <a:gd name="T4" fmla="*/ 377 w 2377"/>
                <a:gd name="T5" fmla="*/ 1298 h 1522"/>
                <a:gd name="T6" fmla="*/ 547 w 2377"/>
                <a:gd name="T7" fmla="*/ 1077 h 1522"/>
                <a:gd name="T8" fmla="*/ 813 w 2377"/>
                <a:gd name="T9" fmla="*/ 878 h 1522"/>
                <a:gd name="T10" fmla="*/ 1292 w 2377"/>
                <a:gd name="T11" fmla="*/ 418 h 1522"/>
                <a:gd name="T12" fmla="*/ 1728 w 2377"/>
                <a:gd name="T13" fmla="*/ 693 h 1522"/>
                <a:gd name="T14" fmla="*/ 1938 w 2377"/>
                <a:gd name="T15" fmla="*/ 638 h 1522"/>
                <a:gd name="T16" fmla="*/ 2377 w 2377"/>
                <a:gd name="T17" fmla="*/ 1083 h 1522"/>
                <a:gd name="T18" fmla="*/ 1938 w 2377"/>
                <a:gd name="T19" fmla="*/ 1522 h 1522"/>
                <a:gd name="T20" fmla="*/ 603 w 2377"/>
                <a:gd name="T21" fmla="*/ 1227 h 1522"/>
                <a:gd name="T22" fmla="*/ 533 w 2377"/>
                <a:gd name="T23" fmla="*/ 1298 h 1522"/>
                <a:gd name="T24" fmla="*/ 603 w 2377"/>
                <a:gd name="T25" fmla="*/ 1368 h 1522"/>
                <a:gd name="T26" fmla="*/ 1938 w 2377"/>
                <a:gd name="T27" fmla="*/ 1368 h 1522"/>
                <a:gd name="T28" fmla="*/ 2222 w 2377"/>
                <a:gd name="T29" fmla="*/ 1083 h 1522"/>
                <a:gd name="T30" fmla="*/ 1938 w 2377"/>
                <a:gd name="T31" fmla="*/ 798 h 1522"/>
                <a:gd name="T32" fmla="*/ 1736 w 2377"/>
                <a:gd name="T33" fmla="*/ 873 h 1522"/>
                <a:gd name="T34" fmla="*/ 1637 w 2377"/>
                <a:gd name="T35" fmla="*/ 973 h 1522"/>
                <a:gd name="T36" fmla="*/ 1607 w 2377"/>
                <a:gd name="T37" fmla="*/ 834 h 1522"/>
                <a:gd name="T38" fmla="*/ 1292 w 2377"/>
                <a:gd name="T39" fmla="*/ 574 h 1522"/>
                <a:gd name="T40" fmla="*/ 967 w 2377"/>
                <a:gd name="T41" fmla="*/ 898 h 1522"/>
                <a:gd name="T42" fmla="*/ 967 w 2377"/>
                <a:gd name="T43" fmla="*/ 942 h 1522"/>
                <a:gd name="T44" fmla="*/ 982 w 2377"/>
                <a:gd name="T45" fmla="*/ 1048 h 1522"/>
                <a:gd name="T46" fmla="*/ 847 w 2377"/>
                <a:gd name="T47" fmla="*/ 1027 h 1522"/>
                <a:gd name="T48" fmla="*/ 682 w 2377"/>
                <a:gd name="T49" fmla="*/ 1162 h 1522"/>
                <a:gd name="T50" fmla="*/ 672 w 2377"/>
                <a:gd name="T51" fmla="*/ 1227 h 1522"/>
                <a:gd name="T52" fmla="*/ 607 w 2377"/>
                <a:gd name="T53" fmla="*/ 1227 h 1522"/>
                <a:gd name="T54" fmla="*/ 603 w 2377"/>
                <a:gd name="T55" fmla="*/ 1227 h 1522"/>
                <a:gd name="T56" fmla="*/ 755 w 2377"/>
                <a:gd name="T57" fmla="*/ 830 h 1522"/>
                <a:gd name="T58" fmla="*/ 1272 w 2377"/>
                <a:gd name="T59" fmla="*/ 350 h 1522"/>
                <a:gd name="T60" fmla="*/ 1755 w 2377"/>
                <a:gd name="T61" fmla="*/ 623 h 1522"/>
                <a:gd name="T62" fmla="*/ 1768 w 2377"/>
                <a:gd name="T63" fmla="*/ 615 h 1522"/>
                <a:gd name="T64" fmla="*/ 1772 w 2377"/>
                <a:gd name="T65" fmla="*/ 561 h 1522"/>
                <a:gd name="T66" fmla="*/ 1374 w 2377"/>
                <a:gd name="T67" fmla="*/ 194 h 1522"/>
                <a:gd name="T68" fmla="*/ 1189 w 2377"/>
                <a:gd name="T69" fmla="*/ 242 h 1522"/>
                <a:gd name="T70" fmla="*/ 805 w 2377"/>
                <a:gd name="T71" fmla="*/ 0 h 1522"/>
                <a:gd name="T72" fmla="*/ 384 w 2377"/>
                <a:gd name="T73" fmla="*/ 404 h 1522"/>
                <a:gd name="T74" fmla="*/ 150 w 2377"/>
                <a:gd name="T75" fmla="*/ 580 h 1522"/>
                <a:gd name="T76" fmla="*/ 0 w 2377"/>
                <a:gd name="T77" fmla="*/ 774 h 1522"/>
                <a:gd name="T78" fmla="*/ 199 w 2377"/>
                <a:gd name="T79" fmla="*/ 972 h 1522"/>
                <a:gd name="T80" fmla="*/ 529 w 2377"/>
                <a:gd name="T81" fmla="*/ 972 h 1522"/>
                <a:gd name="T82" fmla="*/ 755 w 2377"/>
                <a:gd name="T83" fmla="*/ 830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77" h="1522">
                  <a:moveTo>
                    <a:pt x="1938" y="1522"/>
                  </a:moveTo>
                  <a:cubicBezTo>
                    <a:pt x="603" y="1522"/>
                    <a:pt x="603" y="1522"/>
                    <a:pt x="603" y="1522"/>
                  </a:cubicBezTo>
                  <a:cubicBezTo>
                    <a:pt x="477" y="1522"/>
                    <a:pt x="377" y="1422"/>
                    <a:pt x="377" y="1298"/>
                  </a:cubicBezTo>
                  <a:cubicBezTo>
                    <a:pt x="377" y="1193"/>
                    <a:pt x="452" y="1102"/>
                    <a:pt x="547" y="1077"/>
                  </a:cubicBezTo>
                  <a:cubicBezTo>
                    <a:pt x="593" y="967"/>
                    <a:pt x="693" y="888"/>
                    <a:pt x="813" y="878"/>
                  </a:cubicBezTo>
                  <a:cubicBezTo>
                    <a:pt x="822" y="624"/>
                    <a:pt x="1032" y="418"/>
                    <a:pt x="1292" y="418"/>
                  </a:cubicBezTo>
                  <a:cubicBezTo>
                    <a:pt x="1477" y="418"/>
                    <a:pt x="1647" y="528"/>
                    <a:pt x="1728" y="693"/>
                  </a:cubicBezTo>
                  <a:cubicBezTo>
                    <a:pt x="1786" y="657"/>
                    <a:pt x="1861" y="638"/>
                    <a:pt x="1938" y="638"/>
                  </a:cubicBezTo>
                  <a:cubicBezTo>
                    <a:pt x="2177" y="638"/>
                    <a:pt x="2377" y="838"/>
                    <a:pt x="2377" y="1083"/>
                  </a:cubicBezTo>
                  <a:cubicBezTo>
                    <a:pt x="2377" y="1323"/>
                    <a:pt x="2177" y="1522"/>
                    <a:pt x="1938" y="1522"/>
                  </a:cubicBezTo>
                  <a:close/>
                  <a:moveTo>
                    <a:pt x="603" y="1227"/>
                  </a:moveTo>
                  <a:cubicBezTo>
                    <a:pt x="562" y="1227"/>
                    <a:pt x="533" y="1258"/>
                    <a:pt x="533" y="1298"/>
                  </a:cubicBezTo>
                  <a:cubicBezTo>
                    <a:pt x="533" y="1333"/>
                    <a:pt x="562" y="1368"/>
                    <a:pt x="603" y="1368"/>
                  </a:cubicBezTo>
                  <a:cubicBezTo>
                    <a:pt x="1938" y="1368"/>
                    <a:pt x="1938" y="1368"/>
                    <a:pt x="1938" y="1368"/>
                  </a:cubicBezTo>
                  <a:cubicBezTo>
                    <a:pt x="2092" y="1368"/>
                    <a:pt x="2222" y="1237"/>
                    <a:pt x="2222" y="1083"/>
                  </a:cubicBezTo>
                  <a:cubicBezTo>
                    <a:pt x="2222" y="923"/>
                    <a:pt x="2092" y="798"/>
                    <a:pt x="1938" y="798"/>
                  </a:cubicBezTo>
                  <a:cubicBezTo>
                    <a:pt x="1861" y="798"/>
                    <a:pt x="1792" y="823"/>
                    <a:pt x="1736" y="873"/>
                  </a:cubicBezTo>
                  <a:cubicBezTo>
                    <a:pt x="1637" y="973"/>
                    <a:pt x="1637" y="973"/>
                    <a:pt x="1637" y="973"/>
                  </a:cubicBezTo>
                  <a:cubicBezTo>
                    <a:pt x="1607" y="834"/>
                    <a:pt x="1607" y="834"/>
                    <a:pt x="1607" y="834"/>
                  </a:cubicBezTo>
                  <a:cubicBezTo>
                    <a:pt x="1576" y="682"/>
                    <a:pt x="1447" y="574"/>
                    <a:pt x="1292" y="574"/>
                  </a:cubicBezTo>
                  <a:cubicBezTo>
                    <a:pt x="1113" y="574"/>
                    <a:pt x="967" y="718"/>
                    <a:pt x="967" y="898"/>
                  </a:cubicBezTo>
                  <a:cubicBezTo>
                    <a:pt x="967" y="913"/>
                    <a:pt x="967" y="928"/>
                    <a:pt x="967" y="942"/>
                  </a:cubicBezTo>
                  <a:cubicBezTo>
                    <a:pt x="982" y="1048"/>
                    <a:pt x="982" y="1048"/>
                    <a:pt x="982" y="1048"/>
                  </a:cubicBezTo>
                  <a:cubicBezTo>
                    <a:pt x="908" y="1026"/>
                    <a:pt x="857" y="1027"/>
                    <a:pt x="847" y="1027"/>
                  </a:cubicBezTo>
                  <a:cubicBezTo>
                    <a:pt x="767" y="1027"/>
                    <a:pt x="697" y="1088"/>
                    <a:pt x="682" y="1162"/>
                  </a:cubicBezTo>
                  <a:cubicBezTo>
                    <a:pt x="672" y="1227"/>
                    <a:pt x="672" y="1227"/>
                    <a:pt x="672" y="1227"/>
                  </a:cubicBezTo>
                  <a:cubicBezTo>
                    <a:pt x="607" y="1227"/>
                    <a:pt x="607" y="1227"/>
                    <a:pt x="607" y="1227"/>
                  </a:cubicBezTo>
                  <a:cubicBezTo>
                    <a:pt x="603" y="1227"/>
                    <a:pt x="603" y="1227"/>
                    <a:pt x="603" y="1227"/>
                  </a:cubicBezTo>
                  <a:close/>
                  <a:moveTo>
                    <a:pt x="755" y="830"/>
                  </a:moveTo>
                  <a:cubicBezTo>
                    <a:pt x="765" y="578"/>
                    <a:pt x="991" y="361"/>
                    <a:pt x="1272" y="350"/>
                  </a:cubicBezTo>
                  <a:cubicBezTo>
                    <a:pt x="1468" y="343"/>
                    <a:pt x="1667" y="445"/>
                    <a:pt x="1755" y="623"/>
                  </a:cubicBezTo>
                  <a:cubicBezTo>
                    <a:pt x="1759" y="620"/>
                    <a:pt x="1764" y="617"/>
                    <a:pt x="1768" y="615"/>
                  </a:cubicBezTo>
                  <a:cubicBezTo>
                    <a:pt x="1771" y="597"/>
                    <a:pt x="1772" y="580"/>
                    <a:pt x="1772" y="561"/>
                  </a:cubicBezTo>
                  <a:cubicBezTo>
                    <a:pt x="1772" y="346"/>
                    <a:pt x="1584" y="194"/>
                    <a:pt x="1374" y="194"/>
                  </a:cubicBezTo>
                  <a:cubicBezTo>
                    <a:pt x="1307" y="194"/>
                    <a:pt x="1241" y="211"/>
                    <a:pt x="1189" y="242"/>
                  </a:cubicBezTo>
                  <a:cubicBezTo>
                    <a:pt x="1118" y="97"/>
                    <a:pt x="968" y="0"/>
                    <a:pt x="805" y="0"/>
                  </a:cubicBezTo>
                  <a:cubicBezTo>
                    <a:pt x="576" y="0"/>
                    <a:pt x="391" y="181"/>
                    <a:pt x="384" y="404"/>
                  </a:cubicBezTo>
                  <a:cubicBezTo>
                    <a:pt x="278" y="414"/>
                    <a:pt x="190" y="483"/>
                    <a:pt x="150" y="580"/>
                  </a:cubicBezTo>
                  <a:cubicBezTo>
                    <a:pt x="66" y="602"/>
                    <a:pt x="0" y="682"/>
                    <a:pt x="0" y="774"/>
                  </a:cubicBezTo>
                  <a:cubicBezTo>
                    <a:pt x="0" y="884"/>
                    <a:pt x="88" y="972"/>
                    <a:pt x="199" y="972"/>
                  </a:cubicBezTo>
                  <a:cubicBezTo>
                    <a:pt x="199" y="972"/>
                    <a:pt x="207" y="972"/>
                    <a:pt x="529" y="972"/>
                  </a:cubicBezTo>
                  <a:cubicBezTo>
                    <a:pt x="574" y="900"/>
                    <a:pt x="661" y="839"/>
                    <a:pt x="755" y="83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vert="horz" wrap="square" lIns="67197" tIns="33598" rIns="67197" bIns="33598" numCol="1" anchor="t" anchorCtr="0" compatLnSpc="1">
              <a:prstTxWarp prst="textNoShape">
                <a:avLst/>
              </a:prstTxWarp>
            </a:bodyPr>
            <a:lstStyle/>
            <a:p>
              <a:pPr defTabSz="913841">
                <a:defRPr/>
              </a:pPr>
              <a:endParaRPr lang="en-US" sz="1320" kern="0">
                <a:solidFill>
                  <a:srgbClr val="404040"/>
                </a:solidFill>
                <a:latin typeface="+mj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B6AE54-DEF6-4009-968C-9FB402B12369}"/>
              </a:ext>
            </a:extLst>
          </p:cNvPr>
          <p:cNvGrpSpPr/>
          <p:nvPr/>
        </p:nvGrpSpPr>
        <p:grpSpPr>
          <a:xfrm>
            <a:off x="2448840" y="5907848"/>
            <a:ext cx="1233476" cy="644807"/>
            <a:chOff x="2637890" y="5389538"/>
            <a:chExt cx="1264505" cy="70091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66ADD1B-336B-4C93-B5BD-53EBD8B08BAB}"/>
                </a:ext>
              </a:extLst>
            </p:cNvPr>
            <p:cNvSpPr txBox="1"/>
            <p:nvPr/>
          </p:nvSpPr>
          <p:spPr>
            <a:xfrm>
              <a:off x="3379817" y="5546096"/>
              <a:ext cx="522578" cy="3089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3841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026" kern="0">
                  <a:gradFill>
                    <a:gsLst>
                      <a:gs pos="2917">
                        <a:srgbClr val="00188F"/>
                      </a:gs>
                      <a:gs pos="30000">
                        <a:srgbClr val="00188F"/>
                      </a:gs>
                    </a:gsLst>
                    <a:lin ang="5400000" scaled="0"/>
                  </a:gradFill>
                  <a:latin typeface="+mj-lt"/>
                </a:rPr>
                <a:t>Field </a:t>
              </a:r>
              <a:br>
                <a:rPr lang="en-US" sz="1026" kern="0">
                  <a:gradFill>
                    <a:gsLst>
                      <a:gs pos="2917">
                        <a:srgbClr val="00188F"/>
                      </a:gs>
                      <a:gs pos="30000">
                        <a:srgbClr val="00188F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1026" kern="0">
                  <a:gradFill>
                    <a:gsLst>
                      <a:gs pos="2917">
                        <a:srgbClr val="00188F"/>
                      </a:gs>
                      <a:gs pos="30000">
                        <a:srgbClr val="00188F"/>
                      </a:gs>
                    </a:gsLst>
                    <a:lin ang="5400000" scaled="0"/>
                  </a:gradFill>
                  <a:latin typeface="+mj-lt"/>
                </a:rPr>
                <a:t>gateways</a:t>
              </a:r>
            </a:p>
          </p:txBody>
        </p:sp>
        <p:sp>
          <p:nvSpPr>
            <p:cNvPr id="32" name="Freeform 58">
              <a:extLst>
                <a:ext uri="{FF2B5EF4-FFF2-40B4-BE49-F238E27FC236}">
                  <a16:creationId xmlns:a16="http://schemas.microsoft.com/office/drawing/2014/main" id="{038D894C-247C-4E89-8ABE-60CD748EA7C4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2637890" y="5389538"/>
              <a:ext cx="653948" cy="700913"/>
            </a:xfrm>
            <a:custGeom>
              <a:avLst/>
              <a:gdLst>
                <a:gd name="T0" fmla="*/ 181 w 182"/>
                <a:gd name="T1" fmla="*/ 65 h 195"/>
                <a:gd name="T2" fmla="*/ 88 w 182"/>
                <a:gd name="T3" fmla="*/ 0 h 195"/>
                <a:gd name="T4" fmla="*/ 88 w 182"/>
                <a:gd name="T5" fmla="*/ 40 h 195"/>
                <a:gd name="T6" fmla="*/ 1 w 182"/>
                <a:gd name="T7" fmla="*/ 40 h 195"/>
                <a:gd name="T8" fmla="*/ 1 w 182"/>
                <a:gd name="T9" fmla="*/ 89 h 195"/>
                <a:gd name="T10" fmla="*/ 57 w 182"/>
                <a:gd name="T11" fmla="*/ 89 h 195"/>
                <a:gd name="T12" fmla="*/ 88 w 182"/>
                <a:gd name="T13" fmla="*/ 68 h 195"/>
                <a:gd name="T14" fmla="*/ 88 w 182"/>
                <a:gd name="T15" fmla="*/ 130 h 195"/>
                <a:gd name="T16" fmla="*/ 181 w 182"/>
                <a:gd name="T17" fmla="*/ 65 h 195"/>
                <a:gd name="T18" fmla="*/ 19 w 182"/>
                <a:gd name="T19" fmla="*/ 127 h 195"/>
                <a:gd name="T20" fmla="*/ 88 w 182"/>
                <a:gd name="T21" fmla="*/ 172 h 195"/>
                <a:gd name="T22" fmla="*/ 88 w 182"/>
                <a:gd name="T23" fmla="*/ 142 h 195"/>
                <a:gd name="T24" fmla="*/ 178 w 182"/>
                <a:gd name="T25" fmla="*/ 142 h 195"/>
                <a:gd name="T26" fmla="*/ 178 w 182"/>
                <a:gd name="T27" fmla="*/ 153 h 195"/>
                <a:gd name="T28" fmla="*/ 100 w 182"/>
                <a:gd name="T29" fmla="*/ 153 h 195"/>
                <a:gd name="T30" fmla="*/ 100 w 182"/>
                <a:gd name="T31" fmla="*/ 195 h 195"/>
                <a:gd name="T32" fmla="*/ 0 w 182"/>
                <a:gd name="T33" fmla="*/ 127 h 195"/>
                <a:gd name="T34" fmla="*/ 19 w 182"/>
                <a:gd name="T35" fmla="*/ 12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2" h="195">
                  <a:moveTo>
                    <a:pt x="181" y="65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88" y="68"/>
                    <a:pt x="88" y="68"/>
                    <a:pt x="88" y="68"/>
                  </a:cubicBezTo>
                  <a:cubicBezTo>
                    <a:pt x="88" y="130"/>
                    <a:pt x="88" y="130"/>
                    <a:pt x="88" y="130"/>
                  </a:cubicBezTo>
                  <a:cubicBezTo>
                    <a:pt x="181" y="65"/>
                    <a:pt x="181" y="65"/>
                    <a:pt x="181" y="65"/>
                  </a:cubicBezTo>
                  <a:close/>
                  <a:moveTo>
                    <a:pt x="19" y="127"/>
                  </a:moveTo>
                  <a:cubicBezTo>
                    <a:pt x="88" y="172"/>
                    <a:pt x="88" y="172"/>
                    <a:pt x="88" y="172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178" y="142"/>
                    <a:pt x="178" y="142"/>
                    <a:pt x="178" y="142"/>
                  </a:cubicBezTo>
                  <a:cubicBezTo>
                    <a:pt x="182" y="142"/>
                    <a:pt x="182" y="153"/>
                    <a:pt x="178" y="153"/>
                  </a:cubicBezTo>
                  <a:cubicBezTo>
                    <a:pt x="100" y="153"/>
                    <a:pt x="100" y="153"/>
                    <a:pt x="100" y="153"/>
                  </a:cubicBezTo>
                  <a:cubicBezTo>
                    <a:pt x="100" y="195"/>
                    <a:pt x="100" y="195"/>
                    <a:pt x="100" y="195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19" y="127"/>
                    <a:pt x="19" y="127"/>
                    <a:pt x="19" y="127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vert="horz" wrap="square" lIns="60484" tIns="30242" rIns="60484" bIns="30242" numCol="1" anchor="t" anchorCtr="0" compatLnSpc="1">
              <a:prstTxWarp prst="textNoShape">
                <a:avLst/>
              </a:prstTxWarp>
            </a:bodyPr>
            <a:lstStyle/>
            <a:p>
              <a:pPr defTabSz="913841">
                <a:defRPr/>
              </a:pPr>
              <a:endParaRPr lang="en-US" sz="1173" kern="0">
                <a:solidFill>
                  <a:srgbClr val="404040"/>
                </a:solidFill>
                <a:latin typeface="+mj-l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B0AF32-EA2E-45D0-BE78-FBBCD6C1A490}"/>
              </a:ext>
            </a:extLst>
          </p:cNvPr>
          <p:cNvGrpSpPr/>
          <p:nvPr/>
        </p:nvGrpSpPr>
        <p:grpSpPr>
          <a:xfrm>
            <a:off x="839021" y="2599247"/>
            <a:ext cx="722059" cy="874355"/>
            <a:chOff x="818928" y="2289942"/>
            <a:chExt cx="740220" cy="950435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40E83296-75B1-4619-B720-1A555D97020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8928" y="2289942"/>
              <a:ext cx="740220" cy="728731"/>
            </a:xfrm>
            <a:custGeom>
              <a:avLst/>
              <a:gdLst>
                <a:gd name="T0" fmla="*/ 190 w 902"/>
                <a:gd name="T1" fmla="*/ 259 h 888"/>
                <a:gd name="T2" fmla="*/ 190 w 902"/>
                <a:gd name="T3" fmla="*/ 476 h 888"/>
                <a:gd name="T4" fmla="*/ 0 w 902"/>
                <a:gd name="T5" fmla="*/ 366 h 888"/>
                <a:gd name="T6" fmla="*/ 0 w 902"/>
                <a:gd name="T7" fmla="*/ 150 h 888"/>
                <a:gd name="T8" fmla="*/ 190 w 902"/>
                <a:gd name="T9" fmla="*/ 259 h 888"/>
                <a:gd name="T10" fmla="*/ 238 w 902"/>
                <a:gd name="T11" fmla="*/ 259 h 888"/>
                <a:gd name="T12" fmla="*/ 238 w 902"/>
                <a:gd name="T13" fmla="*/ 476 h 888"/>
                <a:gd name="T14" fmla="*/ 428 w 902"/>
                <a:gd name="T15" fmla="*/ 366 h 888"/>
                <a:gd name="T16" fmla="*/ 428 w 902"/>
                <a:gd name="T17" fmla="*/ 150 h 888"/>
                <a:gd name="T18" fmla="*/ 238 w 902"/>
                <a:gd name="T19" fmla="*/ 259 h 888"/>
                <a:gd name="T20" fmla="*/ 405 w 902"/>
                <a:gd name="T21" fmla="*/ 107 h 888"/>
                <a:gd name="T22" fmla="*/ 214 w 902"/>
                <a:gd name="T23" fmla="*/ 0 h 888"/>
                <a:gd name="T24" fmla="*/ 24 w 902"/>
                <a:gd name="T25" fmla="*/ 107 h 888"/>
                <a:gd name="T26" fmla="*/ 214 w 902"/>
                <a:gd name="T27" fmla="*/ 216 h 888"/>
                <a:gd name="T28" fmla="*/ 405 w 902"/>
                <a:gd name="T29" fmla="*/ 107 h 888"/>
                <a:gd name="T30" fmla="*/ 476 w 902"/>
                <a:gd name="T31" fmla="*/ 150 h 888"/>
                <a:gd name="T32" fmla="*/ 474 w 902"/>
                <a:gd name="T33" fmla="*/ 366 h 888"/>
                <a:gd name="T34" fmla="*/ 664 w 902"/>
                <a:gd name="T35" fmla="*/ 476 h 888"/>
                <a:gd name="T36" fmla="*/ 667 w 902"/>
                <a:gd name="T37" fmla="*/ 259 h 888"/>
                <a:gd name="T38" fmla="*/ 476 w 902"/>
                <a:gd name="T39" fmla="*/ 150 h 888"/>
                <a:gd name="T40" fmla="*/ 712 w 902"/>
                <a:gd name="T41" fmla="*/ 259 h 888"/>
                <a:gd name="T42" fmla="*/ 712 w 902"/>
                <a:gd name="T43" fmla="*/ 476 h 888"/>
                <a:gd name="T44" fmla="*/ 902 w 902"/>
                <a:gd name="T45" fmla="*/ 366 h 888"/>
                <a:gd name="T46" fmla="*/ 902 w 902"/>
                <a:gd name="T47" fmla="*/ 150 h 888"/>
                <a:gd name="T48" fmla="*/ 712 w 902"/>
                <a:gd name="T49" fmla="*/ 259 h 888"/>
                <a:gd name="T50" fmla="*/ 879 w 902"/>
                <a:gd name="T51" fmla="*/ 107 h 888"/>
                <a:gd name="T52" fmla="*/ 688 w 902"/>
                <a:gd name="T53" fmla="*/ 0 h 888"/>
                <a:gd name="T54" fmla="*/ 500 w 902"/>
                <a:gd name="T55" fmla="*/ 107 h 888"/>
                <a:gd name="T56" fmla="*/ 690 w 902"/>
                <a:gd name="T57" fmla="*/ 216 h 888"/>
                <a:gd name="T58" fmla="*/ 879 w 902"/>
                <a:gd name="T59" fmla="*/ 107 h 888"/>
                <a:gd name="T60" fmla="*/ 238 w 902"/>
                <a:gd name="T61" fmla="*/ 559 h 888"/>
                <a:gd name="T62" fmla="*/ 238 w 902"/>
                <a:gd name="T63" fmla="*/ 778 h 888"/>
                <a:gd name="T64" fmla="*/ 428 w 902"/>
                <a:gd name="T65" fmla="*/ 888 h 888"/>
                <a:gd name="T66" fmla="*/ 428 w 902"/>
                <a:gd name="T67" fmla="*/ 669 h 888"/>
                <a:gd name="T68" fmla="*/ 238 w 902"/>
                <a:gd name="T69" fmla="*/ 559 h 888"/>
                <a:gd name="T70" fmla="*/ 476 w 902"/>
                <a:gd name="T71" fmla="*/ 669 h 888"/>
                <a:gd name="T72" fmla="*/ 476 w 902"/>
                <a:gd name="T73" fmla="*/ 888 h 888"/>
                <a:gd name="T74" fmla="*/ 664 w 902"/>
                <a:gd name="T75" fmla="*/ 778 h 888"/>
                <a:gd name="T76" fmla="*/ 667 w 902"/>
                <a:gd name="T77" fmla="*/ 559 h 888"/>
                <a:gd name="T78" fmla="*/ 476 w 902"/>
                <a:gd name="T79" fmla="*/ 669 h 888"/>
                <a:gd name="T80" fmla="*/ 643 w 902"/>
                <a:gd name="T81" fmla="*/ 519 h 888"/>
                <a:gd name="T82" fmla="*/ 452 w 902"/>
                <a:gd name="T83" fmla="*/ 409 h 888"/>
                <a:gd name="T84" fmla="*/ 262 w 902"/>
                <a:gd name="T85" fmla="*/ 519 h 888"/>
                <a:gd name="T86" fmla="*/ 452 w 902"/>
                <a:gd name="T87" fmla="*/ 628 h 888"/>
                <a:gd name="T88" fmla="*/ 643 w 902"/>
                <a:gd name="T89" fmla="*/ 51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2" h="888">
                  <a:moveTo>
                    <a:pt x="190" y="259"/>
                  </a:moveTo>
                  <a:lnTo>
                    <a:pt x="190" y="476"/>
                  </a:lnTo>
                  <a:lnTo>
                    <a:pt x="0" y="366"/>
                  </a:lnTo>
                  <a:lnTo>
                    <a:pt x="0" y="150"/>
                  </a:lnTo>
                  <a:lnTo>
                    <a:pt x="190" y="259"/>
                  </a:lnTo>
                  <a:close/>
                  <a:moveTo>
                    <a:pt x="238" y="259"/>
                  </a:moveTo>
                  <a:lnTo>
                    <a:pt x="238" y="476"/>
                  </a:lnTo>
                  <a:lnTo>
                    <a:pt x="428" y="366"/>
                  </a:lnTo>
                  <a:lnTo>
                    <a:pt x="428" y="150"/>
                  </a:lnTo>
                  <a:lnTo>
                    <a:pt x="238" y="259"/>
                  </a:lnTo>
                  <a:close/>
                  <a:moveTo>
                    <a:pt x="405" y="107"/>
                  </a:moveTo>
                  <a:lnTo>
                    <a:pt x="214" y="0"/>
                  </a:lnTo>
                  <a:lnTo>
                    <a:pt x="24" y="107"/>
                  </a:lnTo>
                  <a:lnTo>
                    <a:pt x="214" y="216"/>
                  </a:lnTo>
                  <a:lnTo>
                    <a:pt x="405" y="107"/>
                  </a:lnTo>
                  <a:close/>
                  <a:moveTo>
                    <a:pt x="476" y="150"/>
                  </a:moveTo>
                  <a:lnTo>
                    <a:pt x="474" y="366"/>
                  </a:lnTo>
                  <a:lnTo>
                    <a:pt x="664" y="476"/>
                  </a:lnTo>
                  <a:lnTo>
                    <a:pt x="667" y="259"/>
                  </a:lnTo>
                  <a:lnTo>
                    <a:pt x="476" y="150"/>
                  </a:lnTo>
                  <a:close/>
                  <a:moveTo>
                    <a:pt x="712" y="259"/>
                  </a:moveTo>
                  <a:lnTo>
                    <a:pt x="712" y="476"/>
                  </a:lnTo>
                  <a:lnTo>
                    <a:pt x="902" y="366"/>
                  </a:lnTo>
                  <a:lnTo>
                    <a:pt x="902" y="150"/>
                  </a:lnTo>
                  <a:lnTo>
                    <a:pt x="712" y="259"/>
                  </a:lnTo>
                  <a:close/>
                  <a:moveTo>
                    <a:pt x="879" y="107"/>
                  </a:moveTo>
                  <a:lnTo>
                    <a:pt x="688" y="0"/>
                  </a:lnTo>
                  <a:lnTo>
                    <a:pt x="500" y="107"/>
                  </a:lnTo>
                  <a:lnTo>
                    <a:pt x="690" y="216"/>
                  </a:lnTo>
                  <a:lnTo>
                    <a:pt x="879" y="107"/>
                  </a:lnTo>
                  <a:close/>
                  <a:moveTo>
                    <a:pt x="238" y="559"/>
                  </a:moveTo>
                  <a:lnTo>
                    <a:pt x="238" y="778"/>
                  </a:lnTo>
                  <a:lnTo>
                    <a:pt x="428" y="888"/>
                  </a:lnTo>
                  <a:lnTo>
                    <a:pt x="428" y="669"/>
                  </a:lnTo>
                  <a:lnTo>
                    <a:pt x="238" y="559"/>
                  </a:lnTo>
                  <a:close/>
                  <a:moveTo>
                    <a:pt x="476" y="669"/>
                  </a:moveTo>
                  <a:lnTo>
                    <a:pt x="476" y="888"/>
                  </a:lnTo>
                  <a:lnTo>
                    <a:pt x="664" y="778"/>
                  </a:lnTo>
                  <a:lnTo>
                    <a:pt x="667" y="559"/>
                  </a:lnTo>
                  <a:lnTo>
                    <a:pt x="476" y="669"/>
                  </a:lnTo>
                  <a:close/>
                  <a:moveTo>
                    <a:pt x="643" y="519"/>
                  </a:moveTo>
                  <a:lnTo>
                    <a:pt x="452" y="409"/>
                  </a:lnTo>
                  <a:lnTo>
                    <a:pt x="262" y="519"/>
                  </a:lnTo>
                  <a:lnTo>
                    <a:pt x="452" y="628"/>
                  </a:lnTo>
                  <a:lnTo>
                    <a:pt x="643" y="519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vert="horz" wrap="square" lIns="67197" tIns="33598" rIns="67197" bIns="33598" numCol="1" anchor="t" anchorCtr="0" compatLnSpc="1">
              <a:prstTxWarp prst="textNoShape">
                <a:avLst/>
              </a:prstTxWarp>
            </a:bodyPr>
            <a:lstStyle/>
            <a:p>
              <a:pPr defTabSz="913841">
                <a:defRPr/>
              </a:pPr>
              <a:endParaRPr lang="en-US" sz="1320" kern="0">
                <a:solidFill>
                  <a:srgbClr val="404040"/>
                </a:solidFill>
                <a:latin typeface="+mj-lt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F3FC2D-3EB2-4EC0-AC7E-1509D779A76B}"/>
                </a:ext>
              </a:extLst>
            </p:cNvPr>
            <p:cNvSpPr txBox="1"/>
            <p:nvPr/>
          </p:nvSpPr>
          <p:spPr>
            <a:xfrm>
              <a:off x="845585" y="3085923"/>
              <a:ext cx="686908" cy="1544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3841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026" kern="0">
                  <a:gradFill>
                    <a:gsLst>
                      <a:gs pos="2917">
                        <a:srgbClr val="00188F"/>
                      </a:gs>
                      <a:gs pos="30000">
                        <a:srgbClr val="00188F"/>
                      </a:gs>
                    </a:gsLst>
                    <a:lin ang="5400000" scaled="0"/>
                  </a:gradFill>
                  <a:latin typeface="+mj-lt"/>
                </a:rPr>
                <a:t>Applications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C3BD148-A248-474E-BBE6-B470E7FA3ECD}"/>
              </a:ext>
            </a:extLst>
          </p:cNvPr>
          <p:cNvSpPr/>
          <p:nvPr/>
        </p:nvSpPr>
        <p:spPr bwMode="auto">
          <a:xfrm>
            <a:off x="441603" y="3952912"/>
            <a:ext cx="1516341" cy="50472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7516" tIns="67197" rIns="107516" bIns="671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841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882" kern="0"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latin typeface="+mj-lt"/>
                <a:ea typeface="MS PGothic" charset="0"/>
                <a:cs typeface="MS PGothic" charset="0"/>
              </a:rPr>
              <a:t>Legacy IOT </a:t>
            </a:r>
            <a:br>
              <a:rPr lang="en-US" sz="882" kern="0"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latin typeface="+mj-lt"/>
                <a:ea typeface="MS PGothic" charset="0"/>
                <a:cs typeface="MS PGothic" charset="0"/>
              </a:rPr>
            </a:br>
            <a:r>
              <a:rPr lang="en-US" sz="882" kern="0"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latin typeface="+mj-lt"/>
                <a:ea typeface="MS PGothic" charset="0"/>
                <a:cs typeface="MS PGothic" charset="0"/>
              </a:rPr>
              <a:t>(custom protocols)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FA6FD0-8B52-4F17-A4C2-7BCF1467B446}"/>
              </a:ext>
            </a:extLst>
          </p:cNvPr>
          <p:cNvSpPr/>
          <p:nvPr/>
        </p:nvSpPr>
        <p:spPr bwMode="auto">
          <a:xfrm>
            <a:off x="441881" y="5305395"/>
            <a:ext cx="1516341" cy="50472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7516" tIns="67197" rIns="107516" bIns="671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841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882" kern="0"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latin typeface="+mj-lt"/>
                <a:ea typeface="MS PGothic" charset="0"/>
                <a:cs typeface="MS PGothic" charset="0"/>
              </a:rPr>
              <a:t>Devices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032A59D-CF92-4813-8945-076C7222CB84}"/>
              </a:ext>
            </a:extLst>
          </p:cNvPr>
          <p:cNvSpPr/>
          <p:nvPr/>
        </p:nvSpPr>
        <p:spPr bwMode="auto">
          <a:xfrm>
            <a:off x="437911" y="4628680"/>
            <a:ext cx="1516341" cy="50472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7516" tIns="67197" rIns="107516" bIns="671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841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882" kern="0"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latin typeface="+mj-lt"/>
                <a:ea typeface="MS PGothic" charset="0"/>
                <a:cs typeface="MS PGothic" charset="0"/>
              </a:rPr>
              <a:t>IP-capable systems</a:t>
            </a:r>
            <a:br>
              <a:rPr lang="en-US" sz="882" kern="0"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latin typeface="+mj-lt"/>
                <a:ea typeface="MS PGothic" charset="0"/>
                <a:cs typeface="MS PGothic" charset="0"/>
              </a:rPr>
            </a:br>
            <a:r>
              <a:rPr lang="en-US" sz="882" kern="0"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latin typeface="+mj-lt"/>
                <a:ea typeface="MS PGothic" charset="0"/>
                <a:cs typeface="MS PGothic" charset="0"/>
              </a:rPr>
              <a:t>(containers/VMs/servers)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567945-3262-41D5-B248-664126191322}"/>
              </a:ext>
            </a:extLst>
          </p:cNvPr>
          <p:cNvSpPr/>
          <p:nvPr/>
        </p:nvSpPr>
        <p:spPr bwMode="auto">
          <a:xfrm>
            <a:off x="441881" y="5981163"/>
            <a:ext cx="1516341" cy="50472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7516" tIns="67197" rIns="107516" bIns="671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841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882" kern="0"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latin typeface="+mj-lt"/>
                <a:ea typeface="MS PGothic" charset="0"/>
                <a:cs typeface="MS PGothic" charset="0"/>
              </a:rPr>
              <a:t>Low-power devices (RTOS)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F5BEC1-CC77-48EA-A992-3263158F2C17}"/>
              </a:ext>
            </a:extLst>
          </p:cNvPr>
          <p:cNvGrpSpPr/>
          <p:nvPr/>
        </p:nvGrpSpPr>
        <p:grpSpPr>
          <a:xfrm>
            <a:off x="10372804" y="3174974"/>
            <a:ext cx="1164619" cy="2096924"/>
            <a:chOff x="10592485" y="2741100"/>
            <a:chExt cx="1193910" cy="227938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7AB98FF-0BA1-4E8C-AFBE-F9D262B40DA3}"/>
                </a:ext>
              </a:extLst>
            </p:cNvPr>
            <p:cNvGrpSpPr/>
            <p:nvPr/>
          </p:nvGrpSpPr>
          <p:grpSpPr>
            <a:xfrm>
              <a:off x="10800403" y="3133356"/>
              <a:ext cx="985992" cy="892172"/>
              <a:chOff x="10800403" y="3103906"/>
              <a:chExt cx="985992" cy="892172"/>
            </a:xfrm>
          </p:grpSpPr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4A177D88-D5B5-4E04-94E3-CB29CEEEE0D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black">
              <a:xfrm>
                <a:off x="10912547" y="3103906"/>
                <a:ext cx="703634" cy="703451"/>
              </a:xfrm>
              <a:custGeom>
                <a:avLst/>
                <a:gdLst>
                  <a:gd name="T0" fmla="*/ 226 w 300"/>
                  <a:gd name="T1" fmla="*/ 193 h 300"/>
                  <a:gd name="T2" fmla="*/ 233 w 300"/>
                  <a:gd name="T3" fmla="*/ 157 h 300"/>
                  <a:gd name="T4" fmla="*/ 233 w 300"/>
                  <a:gd name="T5" fmla="*/ 128 h 300"/>
                  <a:gd name="T6" fmla="*/ 142 w 300"/>
                  <a:gd name="T7" fmla="*/ 51 h 300"/>
                  <a:gd name="T8" fmla="*/ 52 w 300"/>
                  <a:gd name="T9" fmla="*/ 128 h 300"/>
                  <a:gd name="T10" fmla="*/ 52 w 300"/>
                  <a:gd name="T11" fmla="*/ 157 h 300"/>
                  <a:gd name="T12" fmla="*/ 142 w 300"/>
                  <a:gd name="T13" fmla="*/ 234 h 300"/>
                  <a:gd name="T14" fmla="*/ 183 w 300"/>
                  <a:gd name="T15" fmla="*/ 224 h 300"/>
                  <a:gd name="T16" fmla="*/ 193 w 300"/>
                  <a:gd name="T17" fmla="*/ 226 h 300"/>
                  <a:gd name="T18" fmla="*/ 270 w 300"/>
                  <a:gd name="T19" fmla="*/ 300 h 300"/>
                  <a:gd name="T20" fmla="*/ 298 w 300"/>
                  <a:gd name="T21" fmla="*/ 275 h 300"/>
                  <a:gd name="T22" fmla="*/ 206 w 300"/>
                  <a:gd name="T23" fmla="*/ 157 h 300"/>
                  <a:gd name="T24" fmla="*/ 142 w 300"/>
                  <a:gd name="T25" fmla="*/ 208 h 300"/>
                  <a:gd name="T26" fmla="*/ 78 w 300"/>
                  <a:gd name="T27" fmla="*/ 157 h 300"/>
                  <a:gd name="T28" fmla="*/ 78 w 300"/>
                  <a:gd name="T29" fmla="*/ 128 h 300"/>
                  <a:gd name="T30" fmla="*/ 142 w 300"/>
                  <a:gd name="T31" fmla="*/ 77 h 300"/>
                  <a:gd name="T32" fmla="*/ 206 w 300"/>
                  <a:gd name="T33" fmla="*/ 128 h 300"/>
                  <a:gd name="T34" fmla="*/ 206 w 300"/>
                  <a:gd name="T35" fmla="*/ 157 h 300"/>
                  <a:gd name="T36" fmla="*/ 197 w 300"/>
                  <a:gd name="T37" fmla="*/ 142 h 300"/>
                  <a:gd name="T38" fmla="*/ 156 w 300"/>
                  <a:gd name="T39" fmla="*/ 157 h 300"/>
                  <a:gd name="T40" fmla="*/ 142 w 300"/>
                  <a:gd name="T41" fmla="*/ 197 h 300"/>
                  <a:gd name="T42" fmla="*/ 128 w 300"/>
                  <a:gd name="T43" fmla="*/ 157 h 300"/>
                  <a:gd name="T44" fmla="*/ 87 w 300"/>
                  <a:gd name="T45" fmla="*/ 142 h 300"/>
                  <a:gd name="T46" fmla="*/ 128 w 300"/>
                  <a:gd name="T47" fmla="*/ 128 h 300"/>
                  <a:gd name="T48" fmla="*/ 142 w 300"/>
                  <a:gd name="T49" fmla="*/ 88 h 300"/>
                  <a:gd name="T50" fmla="*/ 156 w 300"/>
                  <a:gd name="T51" fmla="*/ 128 h 300"/>
                  <a:gd name="T52" fmla="*/ 142 w 300"/>
                  <a:gd name="T53" fmla="*/ 40 h 300"/>
                  <a:gd name="T54" fmla="*/ 128 w 300"/>
                  <a:gd name="T55" fmla="*/ 0 h 300"/>
                  <a:gd name="T56" fmla="*/ 156 w 300"/>
                  <a:gd name="T57" fmla="*/ 41 h 300"/>
                  <a:gd name="T58" fmla="*/ 40 w 300"/>
                  <a:gd name="T59" fmla="*/ 142 h 300"/>
                  <a:gd name="T60" fmla="*/ 0 w 300"/>
                  <a:gd name="T61" fmla="*/ 157 h 300"/>
                  <a:gd name="T62" fmla="*/ 41 w 300"/>
                  <a:gd name="T63" fmla="*/ 128 h 300"/>
                  <a:gd name="T64" fmla="*/ 142 w 300"/>
                  <a:gd name="T65" fmla="*/ 245 h 300"/>
                  <a:gd name="T66" fmla="*/ 156 w 300"/>
                  <a:gd name="T67" fmla="*/ 285 h 300"/>
                  <a:gd name="T68" fmla="*/ 128 w 300"/>
                  <a:gd name="T69" fmla="*/ 244 h 300"/>
                  <a:gd name="T70" fmla="*/ 245 w 300"/>
                  <a:gd name="T71" fmla="*/ 142 h 300"/>
                  <a:gd name="T72" fmla="*/ 285 w 300"/>
                  <a:gd name="T73" fmla="*/ 128 h 300"/>
                  <a:gd name="T74" fmla="*/ 243 w 300"/>
                  <a:gd name="T75" fmla="*/ 157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0" h="300">
                    <a:moveTo>
                      <a:pt x="298" y="266"/>
                    </a:moveTo>
                    <a:cubicBezTo>
                      <a:pt x="226" y="193"/>
                      <a:pt x="226" y="193"/>
                      <a:pt x="226" y="193"/>
                    </a:cubicBezTo>
                    <a:cubicBezTo>
                      <a:pt x="223" y="191"/>
                      <a:pt x="222" y="186"/>
                      <a:pt x="224" y="183"/>
                    </a:cubicBezTo>
                    <a:cubicBezTo>
                      <a:pt x="228" y="175"/>
                      <a:pt x="231" y="166"/>
                      <a:pt x="233" y="157"/>
                    </a:cubicBezTo>
                    <a:cubicBezTo>
                      <a:pt x="233" y="152"/>
                      <a:pt x="234" y="147"/>
                      <a:pt x="234" y="142"/>
                    </a:cubicBezTo>
                    <a:cubicBezTo>
                      <a:pt x="234" y="138"/>
                      <a:pt x="233" y="133"/>
                      <a:pt x="233" y="128"/>
                    </a:cubicBezTo>
                    <a:cubicBezTo>
                      <a:pt x="227" y="89"/>
                      <a:pt x="196" y="58"/>
                      <a:pt x="156" y="52"/>
                    </a:cubicBezTo>
                    <a:cubicBezTo>
                      <a:pt x="152" y="51"/>
                      <a:pt x="147" y="51"/>
                      <a:pt x="142" y="51"/>
                    </a:cubicBezTo>
                    <a:cubicBezTo>
                      <a:pt x="137" y="51"/>
                      <a:pt x="133" y="51"/>
                      <a:pt x="128" y="52"/>
                    </a:cubicBezTo>
                    <a:cubicBezTo>
                      <a:pt x="89" y="58"/>
                      <a:pt x="58" y="89"/>
                      <a:pt x="52" y="128"/>
                    </a:cubicBezTo>
                    <a:cubicBezTo>
                      <a:pt x="51" y="133"/>
                      <a:pt x="51" y="138"/>
                      <a:pt x="51" y="142"/>
                    </a:cubicBezTo>
                    <a:cubicBezTo>
                      <a:pt x="51" y="147"/>
                      <a:pt x="51" y="152"/>
                      <a:pt x="52" y="157"/>
                    </a:cubicBezTo>
                    <a:cubicBezTo>
                      <a:pt x="58" y="196"/>
                      <a:pt x="89" y="227"/>
                      <a:pt x="128" y="233"/>
                    </a:cubicBezTo>
                    <a:cubicBezTo>
                      <a:pt x="133" y="234"/>
                      <a:pt x="137" y="234"/>
                      <a:pt x="142" y="234"/>
                    </a:cubicBezTo>
                    <a:cubicBezTo>
                      <a:pt x="147" y="234"/>
                      <a:pt x="152" y="234"/>
                      <a:pt x="156" y="233"/>
                    </a:cubicBezTo>
                    <a:cubicBezTo>
                      <a:pt x="166" y="231"/>
                      <a:pt x="175" y="228"/>
                      <a:pt x="183" y="224"/>
                    </a:cubicBezTo>
                    <a:cubicBezTo>
                      <a:pt x="184" y="224"/>
                      <a:pt x="185" y="223"/>
                      <a:pt x="187" y="223"/>
                    </a:cubicBezTo>
                    <a:cubicBezTo>
                      <a:pt x="189" y="223"/>
                      <a:pt x="192" y="224"/>
                      <a:pt x="193" y="226"/>
                    </a:cubicBezTo>
                    <a:cubicBezTo>
                      <a:pt x="265" y="298"/>
                      <a:pt x="265" y="298"/>
                      <a:pt x="265" y="298"/>
                    </a:cubicBezTo>
                    <a:cubicBezTo>
                      <a:pt x="267" y="299"/>
                      <a:pt x="268" y="300"/>
                      <a:pt x="270" y="300"/>
                    </a:cubicBezTo>
                    <a:cubicBezTo>
                      <a:pt x="272" y="300"/>
                      <a:pt x="273" y="299"/>
                      <a:pt x="275" y="298"/>
                    </a:cubicBezTo>
                    <a:cubicBezTo>
                      <a:pt x="298" y="275"/>
                      <a:pt x="298" y="275"/>
                      <a:pt x="298" y="275"/>
                    </a:cubicBezTo>
                    <a:cubicBezTo>
                      <a:pt x="300" y="272"/>
                      <a:pt x="300" y="268"/>
                      <a:pt x="298" y="266"/>
                    </a:cubicBezTo>
                    <a:close/>
                    <a:moveTo>
                      <a:pt x="206" y="157"/>
                    </a:moveTo>
                    <a:cubicBezTo>
                      <a:pt x="201" y="181"/>
                      <a:pt x="181" y="201"/>
                      <a:pt x="156" y="206"/>
                    </a:cubicBezTo>
                    <a:cubicBezTo>
                      <a:pt x="152" y="207"/>
                      <a:pt x="147" y="208"/>
                      <a:pt x="142" y="208"/>
                    </a:cubicBezTo>
                    <a:cubicBezTo>
                      <a:pt x="137" y="208"/>
                      <a:pt x="133" y="207"/>
                      <a:pt x="128" y="206"/>
                    </a:cubicBezTo>
                    <a:cubicBezTo>
                      <a:pt x="103" y="201"/>
                      <a:pt x="84" y="181"/>
                      <a:pt x="78" y="157"/>
                    </a:cubicBezTo>
                    <a:cubicBezTo>
                      <a:pt x="77" y="152"/>
                      <a:pt x="77" y="147"/>
                      <a:pt x="77" y="142"/>
                    </a:cubicBezTo>
                    <a:cubicBezTo>
                      <a:pt x="77" y="138"/>
                      <a:pt x="77" y="133"/>
                      <a:pt x="78" y="128"/>
                    </a:cubicBezTo>
                    <a:cubicBezTo>
                      <a:pt x="84" y="103"/>
                      <a:pt x="103" y="84"/>
                      <a:pt x="128" y="79"/>
                    </a:cubicBezTo>
                    <a:cubicBezTo>
                      <a:pt x="133" y="78"/>
                      <a:pt x="137" y="77"/>
                      <a:pt x="142" y="77"/>
                    </a:cubicBezTo>
                    <a:cubicBezTo>
                      <a:pt x="147" y="77"/>
                      <a:pt x="152" y="78"/>
                      <a:pt x="156" y="79"/>
                    </a:cubicBezTo>
                    <a:cubicBezTo>
                      <a:pt x="181" y="84"/>
                      <a:pt x="201" y="103"/>
                      <a:pt x="206" y="128"/>
                    </a:cubicBezTo>
                    <a:cubicBezTo>
                      <a:pt x="207" y="133"/>
                      <a:pt x="208" y="138"/>
                      <a:pt x="208" y="142"/>
                    </a:cubicBezTo>
                    <a:cubicBezTo>
                      <a:pt x="208" y="147"/>
                      <a:pt x="207" y="152"/>
                      <a:pt x="206" y="157"/>
                    </a:cubicBezTo>
                    <a:close/>
                    <a:moveTo>
                      <a:pt x="195" y="128"/>
                    </a:moveTo>
                    <a:cubicBezTo>
                      <a:pt x="196" y="133"/>
                      <a:pt x="197" y="138"/>
                      <a:pt x="197" y="142"/>
                    </a:cubicBezTo>
                    <a:cubicBezTo>
                      <a:pt x="197" y="147"/>
                      <a:pt x="196" y="152"/>
                      <a:pt x="195" y="157"/>
                    </a:cubicBezTo>
                    <a:cubicBezTo>
                      <a:pt x="156" y="157"/>
                      <a:pt x="156" y="157"/>
                      <a:pt x="156" y="157"/>
                    </a:cubicBezTo>
                    <a:cubicBezTo>
                      <a:pt x="156" y="195"/>
                      <a:pt x="156" y="195"/>
                      <a:pt x="156" y="195"/>
                    </a:cubicBezTo>
                    <a:cubicBezTo>
                      <a:pt x="152" y="197"/>
                      <a:pt x="147" y="197"/>
                      <a:pt x="142" y="197"/>
                    </a:cubicBezTo>
                    <a:cubicBezTo>
                      <a:pt x="137" y="197"/>
                      <a:pt x="133" y="197"/>
                      <a:pt x="128" y="195"/>
                    </a:cubicBezTo>
                    <a:cubicBezTo>
                      <a:pt x="128" y="157"/>
                      <a:pt x="128" y="157"/>
                      <a:pt x="128" y="157"/>
                    </a:cubicBezTo>
                    <a:cubicBezTo>
                      <a:pt x="89" y="157"/>
                      <a:pt x="89" y="157"/>
                      <a:pt x="89" y="157"/>
                    </a:cubicBezTo>
                    <a:cubicBezTo>
                      <a:pt x="88" y="152"/>
                      <a:pt x="87" y="147"/>
                      <a:pt x="87" y="142"/>
                    </a:cubicBezTo>
                    <a:cubicBezTo>
                      <a:pt x="87" y="138"/>
                      <a:pt x="88" y="133"/>
                      <a:pt x="89" y="12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28" y="90"/>
                      <a:pt x="128" y="90"/>
                      <a:pt x="128" y="90"/>
                    </a:cubicBezTo>
                    <a:cubicBezTo>
                      <a:pt x="133" y="88"/>
                      <a:pt x="137" y="88"/>
                      <a:pt x="142" y="88"/>
                    </a:cubicBezTo>
                    <a:cubicBezTo>
                      <a:pt x="147" y="88"/>
                      <a:pt x="152" y="88"/>
                      <a:pt x="156" y="90"/>
                    </a:cubicBezTo>
                    <a:cubicBezTo>
                      <a:pt x="156" y="128"/>
                      <a:pt x="156" y="128"/>
                      <a:pt x="156" y="128"/>
                    </a:cubicBezTo>
                    <a:lnTo>
                      <a:pt x="195" y="128"/>
                    </a:lnTo>
                    <a:close/>
                    <a:moveTo>
                      <a:pt x="142" y="40"/>
                    </a:moveTo>
                    <a:cubicBezTo>
                      <a:pt x="137" y="40"/>
                      <a:pt x="133" y="41"/>
                      <a:pt x="128" y="41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2" y="41"/>
                      <a:pt x="147" y="40"/>
                      <a:pt x="142" y="40"/>
                    </a:cubicBezTo>
                    <a:close/>
                    <a:moveTo>
                      <a:pt x="40" y="142"/>
                    </a:moveTo>
                    <a:cubicBezTo>
                      <a:pt x="40" y="147"/>
                      <a:pt x="40" y="152"/>
                      <a:pt x="41" y="157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41" y="128"/>
                      <a:pt x="41" y="128"/>
                      <a:pt x="41" y="128"/>
                    </a:cubicBezTo>
                    <a:cubicBezTo>
                      <a:pt x="40" y="133"/>
                      <a:pt x="40" y="138"/>
                      <a:pt x="40" y="142"/>
                    </a:cubicBezTo>
                    <a:close/>
                    <a:moveTo>
                      <a:pt x="142" y="245"/>
                    </a:moveTo>
                    <a:cubicBezTo>
                      <a:pt x="147" y="245"/>
                      <a:pt x="152" y="244"/>
                      <a:pt x="156" y="244"/>
                    </a:cubicBezTo>
                    <a:cubicBezTo>
                      <a:pt x="156" y="285"/>
                      <a:pt x="156" y="285"/>
                      <a:pt x="156" y="285"/>
                    </a:cubicBezTo>
                    <a:cubicBezTo>
                      <a:pt x="128" y="285"/>
                      <a:pt x="128" y="285"/>
                      <a:pt x="128" y="285"/>
                    </a:cubicBezTo>
                    <a:cubicBezTo>
                      <a:pt x="128" y="244"/>
                      <a:pt x="128" y="244"/>
                      <a:pt x="128" y="244"/>
                    </a:cubicBezTo>
                    <a:cubicBezTo>
                      <a:pt x="133" y="244"/>
                      <a:pt x="137" y="245"/>
                      <a:pt x="142" y="245"/>
                    </a:cubicBezTo>
                    <a:close/>
                    <a:moveTo>
                      <a:pt x="245" y="142"/>
                    </a:moveTo>
                    <a:cubicBezTo>
                      <a:pt x="245" y="138"/>
                      <a:pt x="244" y="133"/>
                      <a:pt x="243" y="128"/>
                    </a:cubicBezTo>
                    <a:cubicBezTo>
                      <a:pt x="285" y="128"/>
                      <a:pt x="285" y="128"/>
                      <a:pt x="285" y="128"/>
                    </a:cubicBezTo>
                    <a:cubicBezTo>
                      <a:pt x="285" y="157"/>
                      <a:pt x="285" y="157"/>
                      <a:pt x="285" y="157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4" y="152"/>
                      <a:pt x="245" y="147"/>
                      <a:pt x="245" y="142"/>
                    </a:cubicBez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</p:spPr>
            <p:txBody>
              <a:bodyPr vert="horz" wrap="square" lIns="60484" tIns="30242" rIns="60484" bIns="30242" numCol="1" anchor="t" anchorCtr="0" compatLnSpc="1">
                <a:prstTxWarp prst="textNoShape">
                  <a:avLst/>
                </a:prstTxWarp>
              </a:bodyPr>
              <a:lstStyle/>
              <a:p>
                <a:pPr defTabSz="913841">
                  <a:defRPr/>
                </a:pPr>
                <a:endParaRPr lang="en-US" sz="1173" kern="0">
                  <a:solidFill>
                    <a:srgbClr val="404040"/>
                  </a:solidFill>
                  <a:latin typeface="+mj-lt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95A47AD-CF72-4677-B28C-07ECB9D1EDDE}"/>
                  </a:ext>
                </a:extLst>
              </p:cNvPr>
              <p:cNvSpPr txBox="1"/>
              <p:nvPr/>
            </p:nvSpPr>
            <p:spPr>
              <a:xfrm>
                <a:off x="10800403" y="3841624"/>
                <a:ext cx="985992" cy="154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Aft>
                    <a:spcPts val="600"/>
                  </a:spcAft>
                  <a:defRPr sz="1400">
                    <a:gradFill>
                      <a:gsLst>
                        <a:gs pos="2917">
                          <a:schemeClr val="tx2"/>
                        </a:gs>
                        <a:gs pos="30000">
                          <a:schemeClr val="tx2"/>
                        </a:gs>
                      </a:gsLst>
                      <a:lin ang="5400000" scaled="0"/>
                    </a:gradFill>
                    <a:latin typeface="+mn-lt"/>
                  </a:defRPr>
                </a:lvl1pPr>
              </a:lstStyle>
              <a:p>
                <a:pPr defTabSz="913841">
                  <a:defRPr/>
                </a:pPr>
                <a:r>
                  <a:rPr lang="en-US" sz="1026" kern="0">
                    <a:gradFill>
                      <a:gsLst>
                        <a:gs pos="2917">
                          <a:srgbClr val="00188F"/>
                        </a:gs>
                        <a:gs pos="30000">
                          <a:srgbClr val="00188F"/>
                        </a:gs>
                      </a:gsLst>
                      <a:lin ang="5400000" scaled="0"/>
                    </a:gradFill>
                    <a:latin typeface="+mj-lt"/>
                  </a:rPr>
                  <a:t>Search and query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671402A-F77A-4F87-A92A-7F486994309A}"/>
                </a:ext>
              </a:extLst>
            </p:cNvPr>
            <p:cNvSpPr txBox="1"/>
            <p:nvPr/>
          </p:nvSpPr>
          <p:spPr>
            <a:xfrm>
              <a:off x="10724204" y="4866033"/>
              <a:ext cx="1015572" cy="1544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1400">
                  <a:gradFill>
                    <a:gsLst>
                      <a:gs pos="2917">
                        <a:schemeClr val="tx2"/>
                      </a:gs>
                      <a:gs pos="30000">
                        <a:schemeClr val="tx2"/>
                      </a:gs>
                    </a:gsLst>
                    <a:lin ang="5400000" scaled="0"/>
                  </a:gradFill>
                  <a:latin typeface="+mn-lt"/>
                </a:defRPr>
              </a:lvl1pPr>
            </a:lstStyle>
            <a:p>
              <a:pPr defTabSz="913841">
                <a:defRPr/>
              </a:pPr>
              <a:r>
                <a:rPr lang="en-US" sz="1026" kern="0">
                  <a:gradFill>
                    <a:gsLst>
                      <a:gs pos="2917">
                        <a:srgbClr val="00188F"/>
                      </a:gs>
                      <a:gs pos="30000">
                        <a:srgbClr val="00188F"/>
                      </a:gs>
                    </a:gsLst>
                    <a:lin ang="5400000" scaled="0"/>
                  </a:gradFill>
                  <a:latin typeface="+mj-lt"/>
                </a:rPr>
                <a:t>Cortana Analytics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443E73-6375-4455-B725-62806B688709}"/>
                </a:ext>
              </a:extLst>
            </p:cNvPr>
            <p:cNvSpPr txBox="1"/>
            <p:nvPr/>
          </p:nvSpPr>
          <p:spPr>
            <a:xfrm>
              <a:off x="10592485" y="2741100"/>
              <a:ext cx="1168402" cy="1544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1400">
                  <a:gradFill>
                    <a:gsLst>
                      <a:gs pos="2917">
                        <a:schemeClr val="tx2"/>
                      </a:gs>
                      <a:gs pos="30000">
                        <a:schemeClr val="tx2"/>
                      </a:gs>
                    </a:gsLst>
                    <a:lin ang="5400000" scaled="0"/>
                  </a:gradFill>
                  <a:latin typeface="+mn-lt"/>
                </a:defRPr>
              </a:lvl1pPr>
            </a:lstStyle>
            <a:p>
              <a:pPr defTabSz="913841">
                <a:defRPr/>
              </a:pPr>
              <a:r>
                <a:rPr lang="en-US" sz="1026" kern="0">
                  <a:gradFill>
                    <a:gsLst>
                      <a:gs pos="2917">
                        <a:srgbClr val="00188F"/>
                      </a:gs>
                      <a:gs pos="30000">
                        <a:srgbClr val="00188F"/>
                      </a:gs>
                    </a:gsLst>
                    <a:lin ang="5400000" scaled="0"/>
                  </a:gradFill>
                  <a:latin typeface="+mj-lt"/>
                </a:rPr>
                <a:t>PowerBI Dashboards</a:t>
              </a:r>
            </a:p>
          </p:txBody>
        </p:sp>
      </p:grpSp>
      <p:sp>
        <p:nvSpPr>
          <p:cNvPr id="46" name="Freeform 38">
            <a:extLst>
              <a:ext uri="{FF2B5EF4-FFF2-40B4-BE49-F238E27FC236}">
                <a16:creationId xmlns:a16="http://schemas.microsoft.com/office/drawing/2014/main" id="{54F20651-79FE-4C60-B139-BCCA9CFBA87E}"/>
              </a:ext>
            </a:extLst>
          </p:cNvPr>
          <p:cNvSpPr>
            <a:spLocks noEditPoints="1"/>
          </p:cNvSpPr>
          <p:nvPr/>
        </p:nvSpPr>
        <p:spPr bwMode="auto">
          <a:xfrm>
            <a:off x="9004429" y="3102818"/>
            <a:ext cx="806141" cy="3071348"/>
          </a:xfrm>
          <a:custGeom>
            <a:avLst/>
            <a:gdLst>
              <a:gd name="T0" fmla="*/ 792 w 792"/>
              <a:gd name="T1" fmla="*/ 144 h 2588"/>
              <a:gd name="T2" fmla="*/ 396 w 792"/>
              <a:gd name="T3" fmla="*/ 0 h 2588"/>
              <a:gd name="T4" fmla="*/ 0 w 792"/>
              <a:gd name="T5" fmla="*/ 144 h 2588"/>
              <a:gd name="T6" fmla="*/ 0 w 792"/>
              <a:gd name="T7" fmla="*/ 792 h 2588"/>
              <a:gd name="T8" fmla="*/ 396 w 792"/>
              <a:gd name="T9" fmla="*/ 936 h 2588"/>
              <a:gd name="T10" fmla="*/ 792 w 792"/>
              <a:gd name="T11" fmla="*/ 792 h 2588"/>
              <a:gd name="T12" fmla="*/ 792 w 792"/>
              <a:gd name="T13" fmla="*/ 792 h 2588"/>
              <a:gd name="T14" fmla="*/ 792 w 792"/>
              <a:gd name="T15" fmla="*/ 144 h 2588"/>
              <a:gd name="T16" fmla="*/ 396 w 792"/>
              <a:gd name="T17" fmla="*/ 241 h 2588"/>
              <a:gd name="T18" fmla="*/ 65 w 792"/>
              <a:gd name="T19" fmla="*/ 144 h 2588"/>
              <a:gd name="T20" fmla="*/ 396 w 792"/>
              <a:gd name="T21" fmla="*/ 47 h 2588"/>
              <a:gd name="T22" fmla="*/ 728 w 792"/>
              <a:gd name="T23" fmla="*/ 144 h 2588"/>
              <a:gd name="T24" fmla="*/ 396 w 792"/>
              <a:gd name="T25" fmla="*/ 241 h 2588"/>
              <a:gd name="T26" fmla="*/ 792 w 792"/>
              <a:gd name="T27" fmla="*/ 970 h 2588"/>
              <a:gd name="T28" fmla="*/ 792 w 792"/>
              <a:gd name="T29" fmla="*/ 970 h 2588"/>
              <a:gd name="T30" fmla="*/ 792 w 792"/>
              <a:gd name="T31" fmla="*/ 1618 h 2588"/>
              <a:gd name="T32" fmla="*/ 792 w 792"/>
              <a:gd name="T33" fmla="*/ 1618 h 2588"/>
              <a:gd name="T34" fmla="*/ 396 w 792"/>
              <a:gd name="T35" fmla="*/ 1762 h 2588"/>
              <a:gd name="T36" fmla="*/ 0 w 792"/>
              <a:gd name="T37" fmla="*/ 1618 h 2588"/>
              <a:gd name="T38" fmla="*/ 0 w 792"/>
              <a:gd name="T39" fmla="*/ 970 h 2588"/>
              <a:gd name="T40" fmla="*/ 30 w 792"/>
              <a:gd name="T41" fmla="*/ 915 h 2588"/>
              <a:gd name="T42" fmla="*/ 97 w 792"/>
              <a:gd name="T43" fmla="*/ 946 h 2588"/>
              <a:gd name="T44" fmla="*/ 396 w 792"/>
              <a:gd name="T45" fmla="*/ 992 h 2588"/>
              <a:gd name="T46" fmla="*/ 696 w 792"/>
              <a:gd name="T47" fmla="*/ 946 h 2588"/>
              <a:gd name="T48" fmla="*/ 763 w 792"/>
              <a:gd name="T49" fmla="*/ 915 h 2588"/>
              <a:gd name="T50" fmla="*/ 792 w 792"/>
              <a:gd name="T51" fmla="*/ 970 h 2588"/>
              <a:gd name="T52" fmla="*/ 792 w 792"/>
              <a:gd name="T53" fmla="*/ 1796 h 2588"/>
              <a:gd name="T54" fmla="*/ 792 w 792"/>
              <a:gd name="T55" fmla="*/ 1796 h 2588"/>
              <a:gd name="T56" fmla="*/ 792 w 792"/>
              <a:gd name="T57" fmla="*/ 2444 h 2588"/>
              <a:gd name="T58" fmla="*/ 792 w 792"/>
              <a:gd name="T59" fmla="*/ 2444 h 2588"/>
              <a:gd name="T60" fmla="*/ 396 w 792"/>
              <a:gd name="T61" fmla="*/ 2588 h 2588"/>
              <a:gd name="T62" fmla="*/ 0 w 792"/>
              <a:gd name="T63" fmla="*/ 2444 h 2588"/>
              <a:gd name="T64" fmla="*/ 0 w 792"/>
              <a:gd name="T65" fmla="*/ 1796 h 2588"/>
              <a:gd name="T66" fmla="*/ 30 w 792"/>
              <a:gd name="T67" fmla="*/ 1741 h 2588"/>
              <a:gd name="T68" fmla="*/ 97 w 792"/>
              <a:gd name="T69" fmla="*/ 1772 h 2588"/>
              <a:gd name="T70" fmla="*/ 396 w 792"/>
              <a:gd name="T71" fmla="*/ 1818 h 2588"/>
              <a:gd name="T72" fmla="*/ 696 w 792"/>
              <a:gd name="T73" fmla="*/ 1772 h 2588"/>
              <a:gd name="T74" fmla="*/ 763 w 792"/>
              <a:gd name="T75" fmla="*/ 1741 h 2588"/>
              <a:gd name="T76" fmla="*/ 792 w 792"/>
              <a:gd name="T77" fmla="*/ 1796 h 2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92" h="2588">
                <a:moveTo>
                  <a:pt x="792" y="144"/>
                </a:moveTo>
                <a:cubicBezTo>
                  <a:pt x="792" y="64"/>
                  <a:pt x="615" y="0"/>
                  <a:pt x="396" y="0"/>
                </a:cubicBezTo>
                <a:cubicBezTo>
                  <a:pt x="178" y="0"/>
                  <a:pt x="0" y="64"/>
                  <a:pt x="0" y="144"/>
                </a:cubicBezTo>
                <a:cubicBezTo>
                  <a:pt x="0" y="792"/>
                  <a:pt x="0" y="792"/>
                  <a:pt x="0" y="792"/>
                </a:cubicBezTo>
                <a:cubicBezTo>
                  <a:pt x="0" y="872"/>
                  <a:pt x="178" y="936"/>
                  <a:pt x="396" y="936"/>
                </a:cubicBezTo>
                <a:cubicBezTo>
                  <a:pt x="615" y="936"/>
                  <a:pt x="792" y="872"/>
                  <a:pt x="792" y="792"/>
                </a:cubicBezTo>
                <a:cubicBezTo>
                  <a:pt x="792" y="792"/>
                  <a:pt x="792" y="792"/>
                  <a:pt x="792" y="792"/>
                </a:cubicBezTo>
                <a:cubicBezTo>
                  <a:pt x="792" y="144"/>
                  <a:pt x="792" y="144"/>
                  <a:pt x="792" y="144"/>
                </a:cubicBezTo>
                <a:close/>
                <a:moveTo>
                  <a:pt x="396" y="241"/>
                </a:moveTo>
                <a:cubicBezTo>
                  <a:pt x="214" y="241"/>
                  <a:pt x="65" y="198"/>
                  <a:pt x="65" y="144"/>
                </a:cubicBezTo>
                <a:cubicBezTo>
                  <a:pt x="65" y="90"/>
                  <a:pt x="214" y="47"/>
                  <a:pt x="396" y="47"/>
                </a:cubicBezTo>
                <a:cubicBezTo>
                  <a:pt x="579" y="47"/>
                  <a:pt x="728" y="90"/>
                  <a:pt x="728" y="144"/>
                </a:cubicBezTo>
                <a:cubicBezTo>
                  <a:pt x="728" y="198"/>
                  <a:pt x="579" y="241"/>
                  <a:pt x="396" y="241"/>
                </a:cubicBezTo>
                <a:close/>
                <a:moveTo>
                  <a:pt x="792" y="970"/>
                </a:moveTo>
                <a:cubicBezTo>
                  <a:pt x="792" y="970"/>
                  <a:pt x="792" y="970"/>
                  <a:pt x="792" y="970"/>
                </a:cubicBezTo>
                <a:cubicBezTo>
                  <a:pt x="792" y="1618"/>
                  <a:pt x="792" y="1618"/>
                  <a:pt x="792" y="1618"/>
                </a:cubicBezTo>
                <a:cubicBezTo>
                  <a:pt x="792" y="1618"/>
                  <a:pt x="792" y="1618"/>
                  <a:pt x="792" y="1618"/>
                </a:cubicBezTo>
                <a:cubicBezTo>
                  <a:pt x="792" y="1698"/>
                  <a:pt x="615" y="1762"/>
                  <a:pt x="396" y="1762"/>
                </a:cubicBezTo>
                <a:cubicBezTo>
                  <a:pt x="178" y="1762"/>
                  <a:pt x="0" y="1698"/>
                  <a:pt x="0" y="1618"/>
                </a:cubicBezTo>
                <a:cubicBezTo>
                  <a:pt x="0" y="970"/>
                  <a:pt x="0" y="970"/>
                  <a:pt x="0" y="970"/>
                </a:cubicBezTo>
                <a:cubicBezTo>
                  <a:pt x="0" y="951"/>
                  <a:pt x="11" y="932"/>
                  <a:pt x="30" y="915"/>
                </a:cubicBezTo>
                <a:cubicBezTo>
                  <a:pt x="48" y="926"/>
                  <a:pt x="71" y="937"/>
                  <a:pt x="97" y="946"/>
                </a:cubicBezTo>
                <a:cubicBezTo>
                  <a:pt x="178" y="976"/>
                  <a:pt x="284" y="992"/>
                  <a:pt x="396" y="992"/>
                </a:cubicBezTo>
                <a:cubicBezTo>
                  <a:pt x="509" y="992"/>
                  <a:pt x="615" y="976"/>
                  <a:pt x="696" y="946"/>
                </a:cubicBezTo>
                <a:cubicBezTo>
                  <a:pt x="722" y="937"/>
                  <a:pt x="744" y="926"/>
                  <a:pt x="763" y="915"/>
                </a:cubicBezTo>
                <a:cubicBezTo>
                  <a:pt x="782" y="932"/>
                  <a:pt x="792" y="951"/>
                  <a:pt x="792" y="970"/>
                </a:cubicBezTo>
                <a:close/>
                <a:moveTo>
                  <a:pt x="792" y="1796"/>
                </a:moveTo>
                <a:cubicBezTo>
                  <a:pt x="792" y="1796"/>
                  <a:pt x="792" y="1796"/>
                  <a:pt x="792" y="1796"/>
                </a:cubicBezTo>
                <a:cubicBezTo>
                  <a:pt x="792" y="2444"/>
                  <a:pt x="792" y="2444"/>
                  <a:pt x="792" y="2444"/>
                </a:cubicBezTo>
                <a:cubicBezTo>
                  <a:pt x="792" y="2444"/>
                  <a:pt x="792" y="2444"/>
                  <a:pt x="792" y="2444"/>
                </a:cubicBezTo>
                <a:cubicBezTo>
                  <a:pt x="792" y="2524"/>
                  <a:pt x="615" y="2588"/>
                  <a:pt x="396" y="2588"/>
                </a:cubicBezTo>
                <a:cubicBezTo>
                  <a:pt x="178" y="2588"/>
                  <a:pt x="0" y="2524"/>
                  <a:pt x="0" y="2444"/>
                </a:cubicBezTo>
                <a:cubicBezTo>
                  <a:pt x="0" y="1796"/>
                  <a:pt x="0" y="1796"/>
                  <a:pt x="0" y="1796"/>
                </a:cubicBezTo>
                <a:cubicBezTo>
                  <a:pt x="0" y="1777"/>
                  <a:pt x="11" y="1758"/>
                  <a:pt x="30" y="1741"/>
                </a:cubicBezTo>
                <a:cubicBezTo>
                  <a:pt x="48" y="1752"/>
                  <a:pt x="71" y="1763"/>
                  <a:pt x="97" y="1772"/>
                </a:cubicBezTo>
                <a:cubicBezTo>
                  <a:pt x="178" y="1802"/>
                  <a:pt x="284" y="1818"/>
                  <a:pt x="396" y="1818"/>
                </a:cubicBezTo>
                <a:cubicBezTo>
                  <a:pt x="509" y="1818"/>
                  <a:pt x="615" y="1802"/>
                  <a:pt x="696" y="1772"/>
                </a:cubicBezTo>
                <a:cubicBezTo>
                  <a:pt x="722" y="1763"/>
                  <a:pt x="744" y="1752"/>
                  <a:pt x="763" y="1741"/>
                </a:cubicBezTo>
                <a:cubicBezTo>
                  <a:pt x="782" y="1758"/>
                  <a:pt x="792" y="1777"/>
                  <a:pt x="792" y="1796"/>
                </a:cubicBezTo>
                <a:close/>
              </a:path>
            </a:pathLst>
          </a:custGeom>
          <a:solidFill>
            <a:srgbClr val="9354A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197" tIns="33598" rIns="67197" bIns="33598" numCol="1" anchor="t" anchorCtr="0" compatLnSpc="1">
            <a:prstTxWarp prst="textNoShape">
              <a:avLst/>
            </a:prstTxWarp>
          </a:bodyPr>
          <a:lstStyle/>
          <a:p>
            <a:pPr defTabSz="913841">
              <a:defRPr/>
            </a:pPr>
            <a:endParaRPr lang="en-US" sz="1320" kern="0">
              <a:solidFill>
                <a:srgbClr val="404040"/>
              </a:solidFill>
              <a:latin typeface="+mj-lt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7912899-27C3-4031-86E4-75F08232B427}"/>
              </a:ext>
            </a:extLst>
          </p:cNvPr>
          <p:cNvGrpSpPr/>
          <p:nvPr/>
        </p:nvGrpSpPr>
        <p:grpSpPr>
          <a:xfrm>
            <a:off x="7978957" y="3229007"/>
            <a:ext cx="1159555" cy="2439481"/>
            <a:chOff x="8138456" y="2948621"/>
            <a:chExt cx="1188720" cy="2651745"/>
          </a:xfrm>
        </p:grpSpPr>
        <p:sp>
          <p:nvSpPr>
            <p:cNvPr id="48" name="Right Arrow 48">
              <a:extLst>
                <a:ext uri="{FF2B5EF4-FFF2-40B4-BE49-F238E27FC236}">
                  <a16:creationId xmlns:a16="http://schemas.microsoft.com/office/drawing/2014/main" id="{A27FCDDA-2AE3-4A3B-9B06-8882AAC2E8DB}"/>
                </a:ext>
              </a:extLst>
            </p:cNvPr>
            <p:cNvSpPr/>
            <p:nvPr/>
          </p:nvSpPr>
          <p:spPr bwMode="auto">
            <a:xfrm>
              <a:off x="8138456" y="2948621"/>
              <a:ext cx="1188720" cy="640080"/>
            </a:xfrm>
            <a:prstGeom prst="rightArrow">
              <a:avLst/>
            </a:prstGeom>
            <a:solidFill>
              <a:srgbClr val="5B9BD5">
                <a:lumMod val="50000"/>
              </a:srgb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719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09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82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+mj-lt"/>
                  <a:ea typeface="Segoe UI" pitchFamily="34" charset="0"/>
                  <a:cs typeface="Segoe UI" pitchFamily="34" charset="0"/>
                </a:rPr>
                <a:t>Service bus</a:t>
              </a:r>
            </a:p>
          </p:txBody>
        </p:sp>
        <p:sp>
          <p:nvSpPr>
            <p:cNvPr id="49" name="Right Arrow 49">
              <a:extLst>
                <a:ext uri="{FF2B5EF4-FFF2-40B4-BE49-F238E27FC236}">
                  <a16:creationId xmlns:a16="http://schemas.microsoft.com/office/drawing/2014/main" id="{AED36B88-394C-4899-A346-336D31F67A67}"/>
                </a:ext>
              </a:extLst>
            </p:cNvPr>
            <p:cNvSpPr/>
            <p:nvPr/>
          </p:nvSpPr>
          <p:spPr bwMode="auto">
            <a:xfrm>
              <a:off x="8138456" y="3619176"/>
              <a:ext cx="1188720" cy="640080"/>
            </a:xfrm>
            <a:prstGeom prst="rightArrow">
              <a:avLst/>
            </a:prstGeom>
            <a:solidFill>
              <a:srgbClr val="5B9BD5">
                <a:lumMod val="50000"/>
              </a:srgb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719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098">
                <a:lnSpc>
                  <a:spcPct val="90000"/>
                </a:lnSpc>
                <a:defRPr/>
              </a:pPr>
              <a:r>
                <a:rPr lang="en-US" sz="882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+mj-lt"/>
                  <a:ea typeface="Segoe UI" pitchFamily="34" charset="0"/>
                  <a:cs typeface="Segoe UI" pitchFamily="34" charset="0"/>
                </a:rPr>
                <a:t>Azure DBs</a:t>
              </a:r>
            </a:p>
          </p:txBody>
        </p:sp>
        <p:sp>
          <p:nvSpPr>
            <p:cNvPr id="50" name="Right Arrow 50">
              <a:extLst>
                <a:ext uri="{FF2B5EF4-FFF2-40B4-BE49-F238E27FC236}">
                  <a16:creationId xmlns:a16="http://schemas.microsoft.com/office/drawing/2014/main" id="{CC812078-99C0-41F7-9624-07DD0A1A445F}"/>
                </a:ext>
              </a:extLst>
            </p:cNvPr>
            <p:cNvSpPr/>
            <p:nvPr/>
          </p:nvSpPr>
          <p:spPr bwMode="auto">
            <a:xfrm>
              <a:off x="8138456" y="4289731"/>
              <a:ext cx="1188720" cy="640080"/>
            </a:xfrm>
            <a:prstGeom prst="rightArrow">
              <a:avLst/>
            </a:prstGeom>
            <a:solidFill>
              <a:srgbClr val="A5A5A5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719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098">
                <a:lnSpc>
                  <a:spcPct val="90000"/>
                </a:lnSpc>
                <a:defRPr/>
              </a:pPr>
              <a:r>
                <a:rPr lang="en-US" sz="882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+mj-lt"/>
                  <a:ea typeface="Segoe UI" pitchFamily="34" charset="0"/>
                  <a:cs typeface="Segoe UI" pitchFamily="34" charset="0"/>
                </a:rPr>
                <a:t>HDInsight</a:t>
              </a:r>
            </a:p>
          </p:txBody>
        </p:sp>
        <p:sp>
          <p:nvSpPr>
            <p:cNvPr id="51" name="Right Arrow 51">
              <a:extLst>
                <a:ext uri="{FF2B5EF4-FFF2-40B4-BE49-F238E27FC236}">
                  <a16:creationId xmlns:a16="http://schemas.microsoft.com/office/drawing/2014/main" id="{98CAF365-5EB8-491D-8D2D-1FF61D4D4BDD}"/>
                </a:ext>
              </a:extLst>
            </p:cNvPr>
            <p:cNvSpPr/>
            <p:nvPr/>
          </p:nvSpPr>
          <p:spPr bwMode="auto">
            <a:xfrm>
              <a:off x="8138456" y="4960286"/>
              <a:ext cx="1188720" cy="640080"/>
            </a:xfrm>
            <a:prstGeom prst="rightArrow">
              <a:avLst/>
            </a:prstGeom>
            <a:solidFill>
              <a:srgbClr val="A5A5A5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7197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098">
                <a:lnSpc>
                  <a:spcPct val="90000"/>
                </a:lnSpc>
                <a:defRPr/>
              </a:pPr>
              <a:r>
                <a:rPr lang="en-US" sz="882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+mj-lt"/>
                  <a:ea typeface="Segoe UI" pitchFamily="34" charset="0"/>
                  <a:cs typeface="Segoe UI" pitchFamily="34" charset="0"/>
                </a:rPr>
                <a:t>Azure Storage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F25875D-95A4-4CCB-AF4C-D5E69A28AD7F}"/>
              </a:ext>
            </a:extLst>
          </p:cNvPr>
          <p:cNvCxnSpPr/>
          <p:nvPr/>
        </p:nvCxnSpPr>
        <p:spPr>
          <a:xfrm>
            <a:off x="1456294" y="2998886"/>
            <a:ext cx="3044041" cy="1062780"/>
          </a:xfrm>
          <a:prstGeom prst="straightConnector1">
            <a:avLst/>
          </a:prstGeom>
          <a:noFill/>
          <a:ln w="25400" cap="flat" cmpd="sng" algn="ctr">
            <a:solidFill>
              <a:srgbClr val="777777"/>
            </a:solidFill>
            <a:prstDash val="solid"/>
            <a:miter lim="800000"/>
            <a:headEnd type="none"/>
            <a:tailEnd type="triangle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69867A9-4AD4-4533-BF37-ADCBEAF6F428}"/>
              </a:ext>
            </a:extLst>
          </p:cNvPr>
          <p:cNvCxnSpPr/>
          <p:nvPr/>
        </p:nvCxnSpPr>
        <p:spPr>
          <a:xfrm>
            <a:off x="3769741" y="4214649"/>
            <a:ext cx="644275" cy="0"/>
          </a:xfrm>
          <a:prstGeom prst="straightConnector1">
            <a:avLst/>
          </a:prstGeom>
          <a:noFill/>
          <a:ln w="25400" cap="flat" cmpd="sng" algn="ctr">
            <a:solidFill>
              <a:srgbClr val="777777"/>
            </a:solidFill>
            <a:prstDash val="solid"/>
            <a:miter lim="800000"/>
            <a:headEnd type="none"/>
            <a:tailEnd type="triangl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1B7DE80-ACB2-4A0B-B4BA-74114874A659}"/>
              </a:ext>
            </a:extLst>
          </p:cNvPr>
          <p:cNvCxnSpPr/>
          <p:nvPr/>
        </p:nvCxnSpPr>
        <p:spPr>
          <a:xfrm>
            <a:off x="1958221" y="4214649"/>
            <a:ext cx="644275" cy="0"/>
          </a:xfrm>
          <a:prstGeom prst="straightConnector1">
            <a:avLst/>
          </a:prstGeom>
          <a:noFill/>
          <a:ln w="25400" cap="flat" cmpd="sng" algn="ctr">
            <a:solidFill>
              <a:srgbClr val="777777"/>
            </a:solidFill>
            <a:prstDash val="solid"/>
            <a:miter lim="800000"/>
            <a:headEnd type="none"/>
            <a:tailEnd type="triangl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DFF08AE-DE49-4813-BF5A-0786FBB6606A}"/>
              </a:ext>
            </a:extLst>
          </p:cNvPr>
          <p:cNvCxnSpPr/>
          <p:nvPr/>
        </p:nvCxnSpPr>
        <p:spPr>
          <a:xfrm flipV="1">
            <a:off x="1958220" y="4672624"/>
            <a:ext cx="2440636" cy="885131"/>
          </a:xfrm>
          <a:prstGeom prst="straightConnector1">
            <a:avLst/>
          </a:prstGeom>
          <a:noFill/>
          <a:ln w="25400" cap="flat" cmpd="sng" algn="ctr">
            <a:solidFill>
              <a:srgbClr val="777777"/>
            </a:solidFill>
            <a:prstDash val="solid"/>
            <a:miter lim="800000"/>
            <a:headEnd type="none"/>
            <a:tailEnd type="triangl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8FDF265-90CE-489E-A908-3C54FA640B0C}"/>
              </a:ext>
            </a:extLst>
          </p:cNvPr>
          <p:cNvCxnSpPr/>
          <p:nvPr/>
        </p:nvCxnSpPr>
        <p:spPr>
          <a:xfrm flipV="1">
            <a:off x="3062310" y="4854742"/>
            <a:ext cx="1419310" cy="1160987"/>
          </a:xfrm>
          <a:prstGeom prst="straightConnector1">
            <a:avLst/>
          </a:prstGeom>
          <a:noFill/>
          <a:ln w="25400" cap="flat" cmpd="sng" algn="ctr">
            <a:solidFill>
              <a:srgbClr val="777777"/>
            </a:solidFill>
            <a:prstDash val="solid"/>
            <a:miter lim="800000"/>
            <a:headEnd type="none"/>
            <a:tailEnd type="triangle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798185A-A31F-45CF-837B-F0ABB01CE054}"/>
              </a:ext>
            </a:extLst>
          </p:cNvPr>
          <p:cNvCxnSpPr/>
          <p:nvPr/>
        </p:nvCxnSpPr>
        <p:spPr>
          <a:xfrm flipV="1">
            <a:off x="1958218" y="6233523"/>
            <a:ext cx="445983" cy="0"/>
          </a:xfrm>
          <a:prstGeom prst="straightConnector1">
            <a:avLst/>
          </a:prstGeom>
          <a:noFill/>
          <a:ln w="25400" cap="flat" cmpd="sng" algn="ctr">
            <a:solidFill>
              <a:srgbClr val="777777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C72A835-8623-4ED3-B94E-44FA7E2CBF69}"/>
              </a:ext>
            </a:extLst>
          </p:cNvPr>
          <p:cNvCxnSpPr/>
          <p:nvPr/>
        </p:nvCxnSpPr>
        <p:spPr>
          <a:xfrm flipV="1">
            <a:off x="5767954" y="3933241"/>
            <a:ext cx="605218" cy="251598"/>
          </a:xfrm>
          <a:prstGeom prst="straightConnector1">
            <a:avLst/>
          </a:prstGeom>
          <a:noFill/>
          <a:ln w="25400" cap="flat" cmpd="sng" algn="ctr">
            <a:solidFill>
              <a:srgbClr val="777777"/>
            </a:solidFill>
            <a:prstDash val="solid"/>
            <a:miter lim="800000"/>
            <a:headEnd type="none"/>
            <a:tailEnd type="triangle"/>
          </a:ln>
          <a:effectLst/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0D35555-E86A-4DC3-8E0F-E5785D722019}"/>
              </a:ext>
            </a:extLst>
          </p:cNvPr>
          <p:cNvCxnSpPr/>
          <p:nvPr/>
        </p:nvCxnSpPr>
        <p:spPr>
          <a:xfrm>
            <a:off x="5767952" y="4739860"/>
            <a:ext cx="543827" cy="375331"/>
          </a:xfrm>
          <a:prstGeom prst="straightConnector1">
            <a:avLst/>
          </a:prstGeom>
          <a:noFill/>
          <a:ln w="25400" cap="flat" cmpd="sng" algn="ctr">
            <a:solidFill>
              <a:srgbClr val="777777"/>
            </a:solidFill>
            <a:prstDash val="solid"/>
            <a:miter lim="800000"/>
            <a:headEnd type="none"/>
            <a:tailEnd type="triangle"/>
          </a:ln>
          <a:effectLst/>
        </p:spPr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5B826ECD-D738-4455-92DD-A0C9F896A281}"/>
              </a:ext>
            </a:extLst>
          </p:cNvPr>
          <p:cNvSpPr/>
          <p:nvPr/>
        </p:nvSpPr>
        <p:spPr bwMode="auto">
          <a:xfrm>
            <a:off x="6356869" y="2870251"/>
            <a:ext cx="1507239" cy="1465198"/>
          </a:xfrm>
          <a:prstGeom prst="ellipse">
            <a:avLst/>
          </a:prstGeom>
          <a:solidFill>
            <a:srgbClr val="71B1D1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3598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0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j-lt"/>
                <a:ea typeface="Segoe UI" pitchFamily="34" charset="0"/>
                <a:cs typeface="Segoe UI" pitchFamily="34" charset="0"/>
              </a:rPr>
              <a:t>Fast Data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33F4571-037C-442C-B2D7-B242F5A4E453}"/>
              </a:ext>
            </a:extLst>
          </p:cNvPr>
          <p:cNvPicPr/>
          <p:nvPr/>
        </p:nvPicPr>
        <p:blipFill rotWithShape="1">
          <a:blip r:embed="rId2"/>
          <a:srcRect r="74054"/>
          <a:stretch/>
        </p:blipFill>
        <p:spPr>
          <a:xfrm>
            <a:off x="6514747" y="3354320"/>
            <a:ext cx="626787" cy="683885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62" name="Freeform 43">
            <a:extLst>
              <a:ext uri="{FF2B5EF4-FFF2-40B4-BE49-F238E27FC236}">
                <a16:creationId xmlns:a16="http://schemas.microsoft.com/office/drawing/2014/main" id="{A6832FC1-3767-47E8-A715-027A5EA21972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0819676" y="5418582"/>
            <a:ext cx="444438" cy="807990"/>
          </a:xfrm>
          <a:custGeom>
            <a:avLst/>
            <a:gdLst>
              <a:gd name="T0" fmla="*/ 544 w 602"/>
              <a:gd name="T1" fmla="*/ 95 h 1156"/>
              <a:gd name="T2" fmla="*/ 119 w 602"/>
              <a:gd name="T3" fmla="*/ 1068 h 1156"/>
              <a:gd name="T4" fmla="*/ 112 w 602"/>
              <a:gd name="T5" fmla="*/ 1048 h 1156"/>
              <a:gd name="T6" fmla="*/ 288 w 602"/>
              <a:gd name="T7" fmla="*/ 1050 h 1156"/>
              <a:gd name="T8" fmla="*/ 296 w 602"/>
              <a:gd name="T9" fmla="*/ 1053 h 1156"/>
              <a:gd name="T10" fmla="*/ 291 w 602"/>
              <a:gd name="T11" fmla="*/ 1071 h 1156"/>
              <a:gd name="T12" fmla="*/ 290 w 602"/>
              <a:gd name="T13" fmla="*/ 1072 h 1156"/>
              <a:gd name="T14" fmla="*/ 290 w 602"/>
              <a:gd name="T15" fmla="*/ 1072 h 1156"/>
              <a:gd name="T16" fmla="*/ 276 w 602"/>
              <a:gd name="T17" fmla="*/ 1069 h 1156"/>
              <a:gd name="T18" fmla="*/ 271 w 602"/>
              <a:gd name="T19" fmla="*/ 1071 h 1156"/>
              <a:gd name="T20" fmla="*/ 275 w 602"/>
              <a:gd name="T21" fmla="*/ 1052 h 1156"/>
              <a:gd name="T22" fmla="*/ 285 w 602"/>
              <a:gd name="T23" fmla="*/ 1050 h 1156"/>
              <a:gd name="T24" fmla="*/ 298 w 602"/>
              <a:gd name="T25" fmla="*/ 1055 h 1156"/>
              <a:gd name="T26" fmla="*/ 315 w 602"/>
              <a:gd name="T27" fmla="*/ 1058 h 1156"/>
              <a:gd name="T28" fmla="*/ 319 w 602"/>
              <a:gd name="T29" fmla="*/ 1057 h 1156"/>
              <a:gd name="T30" fmla="*/ 320 w 602"/>
              <a:gd name="T31" fmla="*/ 1057 h 1156"/>
              <a:gd name="T32" fmla="*/ 314 w 602"/>
              <a:gd name="T33" fmla="*/ 1075 h 1156"/>
              <a:gd name="T34" fmla="*/ 301 w 602"/>
              <a:gd name="T35" fmla="*/ 1077 h 1156"/>
              <a:gd name="T36" fmla="*/ 292 w 602"/>
              <a:gd name="T37" fmla="*/ 1073 h 1156"/>
              <a:gd name="T38" fmla="*/ 298 w 602"/>
              <a:gd name="T39" fmla="*/ 1055 h 1156"/>
              <a:gd name="T40" fmla="*/ 298 w 602"/>
              <a:gd name="T41" fmla="*/ 1055 h 1156"/>
              <a:gd name="T42" fmla="*/ 298 w 602"/>
              <a:gd name="T43" fmla="*/ 1055 h 1156"/>
              <a:gd name="T44" fmla="*/ 305 w 602"/>
              <a:gd name="T45" fmla="*/ 1034 h 1156"/>
              <a:gd name="T46" fmla="*/ 318 w 602"/>
              <a:gd name="T47" fmla="*/ 1037 h 1156"/>
              <a:gd name="T48" fmla="*/ 325 w 602"/>
              <a:gd name="T49" fmla="*/ 1035 h 1156"/>
              <a:gd name="T50" fmla="*/ 326 w 602"/>
              <a:gd name="T51" fmla="*/ 1035 h 1156"/>
              <a:gd name="T52" fmla="*/ 314 w 602"/>
              <a:gd name="T53" fmla="*/ 1056 h 1156"/>
              <a:gd name="T54" fmla="*/ 299 w 602"/>
              <a:gd name="T55" fmla="*/ 1052 h 1156"/>
              <a:gd name="T56" fmla="*/ 299 w 602"/>
              <a:gd name="T57" fmla="*/ 1052 h 1156"/>
              <a:gd name="T58" fmla="*/ 304 w 602"/>
              <a:gd name="T59" fmla="*/ 1034 h 1156"/>
              <a:gd name="T60" fmla="*/ 292 w 602"/>
              <a:gd name="T61" fmla="*/ 1028 h 1156"/>
              <a:gd name="T62" fmla="*/ 302 w 602"/>
              <a:gd name="T63" fmla="*/ 1032 h 1156"/>
              <a:gd name="T64" fmla="*/ 302 w 602"/>
              <a:gd name="T65" fmla="*/ 1032 h 1156"/>
              <a:gd name="T66" fmla="*/ 297 w 602"/>
              <a:gd name="T67" fmla="*/ 1050 h 1156"/>
              <a:gd name="T68" fmla="*/ 297 w 602"/>
              <a:gd name="T69" fmla="*/ 1050 h 1156"/>
              <a:gd name="T70" fmla="*/ 296 w 602"/>
              <a:gd name="T71" fmla="*/ 1050 h 1156"/>
              <a:gd name="T72" fmla="*/ 296 w 602"/>
              <a:gd name="T73" fmla="*/ 1050 h 1156"/>
              <a:gd name="T74" fmla="*/ 296 w 602"/>
              <a:gd name="T75" fmla="*/ 1050 h 1156"/>
              <a:gd name="T76" fmla="*/ 277 w 602"/>
              <a:gd name="T77" fmla="*/ 1049 h 1156"/>
              <a:gd name="T78" fmla="*/ 277 w 602"/>
              <a:gd name="T79" fmla="*/ 1049 h 1156"/>
              <a:gd name="T80" fmla="*/ 277 w 602"/>
              <a:gd name="T81" fmla="*/ 1049 h 1156"/>
              <a:gd name="T82" fmla="*/ 276 w 602"/>
              <a:gd name="T83" fmla="*/ 1049 h 1156"/>
              <a:gd name="T84" fmla="*/ 281 w 602"/>
              <a:gd name="T85" fmla="*/ 1032 h 1156"/>
              <a:gd name="T86" fmla="*/ 287 w 602"/>
              <a:gd name="T87" fmla="*/ 1029 h 1156"/>
              <a:gd name="T88" fmla="*/ 467 w 602"/>
              <a:gd name="T89" fmla="*/ 1059 h 1156"/>
              <a:gd name="T90" fmla="*/ 478 w 602"/>
              <a:gd name="T91" fmla="*/ 1064 h 1156"/>
              <a:gd name="T92" fmla="*/ 466 w 602"/>
              <a:gd name="T93" fmla="*/ 1048 h 1156"/>
              <a:gd name="T94" fmla="*/ 602 w 602"/>
              <a:gd name="T95" fmla="*/ 1116 h 1156"/>
              <a:gd name="T96" fmla="*/ 0 w 602"/>
              <a:gd name="T97" fmla="*/ 40 h 1156"/>
              <a:gd name="T98" fmla="*/ 602 w 602"/>
              <a:gd name="T99" fmla="*/ 1116 h 1156"/>
              <a:gd name="T100" fmla="*/ 273 w 602"/>
              <a:gd name="T101" fmla="*/ 202 h 1156"/>
              <a:gd name="T102" fmla="*/ 273 w 602"/>
              <a:gd name="T103" fmla="*/ 911 h 1156"/>
              <a:gd name="T104" fmla="*/ 462 w 602"/>
              <a:gd name="T105" fmla="*/ 581 h 1156"/>
              <a:gd name="T106" fmla="*/ 284 w 602"/>
              <a:gd name="T107" fmla="*/ 391 h 1156"/>
              <a:gd name="T108" fmla="*/ 284 w 602"/>
              <a:gd name="T109" fmla="*/ 391 h 1156"/>
              <a:gd name="T110" fmla="*/ 273 w 602"/>
              <a:gd name="T111" fmla="*/ 391 h 1156"/>
              <a:gd name="T112" fmla="*/ 462 w 602"/>
              <a:gd name="T113" fmla="*/ 911 h 1156"/>
              <a:gd name="T114" fmla="*/ 462 w 602"/>
              <a:gd name="T115" fmla="*/ 379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02" h="1156">
                <a:moveTo>
                  <a:pt x="54" y="95"/>
                </a:moveTo>
                <a:cubicBezTo>
                  <a:pt x="54" y="367"/>
                  <a:pt x="54" y="639"/>
                  <a:pt x="54" y="911"/>
                </a:cubicBezTo>
                <a:cubicBezTo>
                  <a:pt x="217" y="911"/>
                  <a:pt x="381" y="911"/>
                  <a:pt x="544" y="911"/>
                </a:cubicBezTo>
                <a:cubicBezTo>
                  <a:pt x="544" y="639"/>
                  <a:pt x="544" y="367"/>
                  <a:pt x="544" y="95"/>
                </a:cubicBezTo>
                <a:cubicBezTo>
                  <a:pt x="381" y="95"/>
                  <a:pt x="217" y="95"/>
                  <a:pt x="54" y="95"/>
                </a:cubicBezTo>
                <a:close/>
                <a:moveTo>
                  <a:pt x="112" y="1053"/>
                </a:moveTo>
                <a:cubicBezTo>
                  <a:pt x="126" y="1068"/>
                  <a:pt x="126" y="1068"/>
                  <a:pt x="126" y="1068"/>
                </a:cubicBezTo>
                <a:cubicBezTo>
                  <a:pt x="119" y="1068"/>
                  <a:pt x="119" y="1068"/>
                  <a:pt x="119" y="1068"/>
                </a:cubicBezTo>
                <a:cubicBezTo>
                  <a:pt x="103" y="1050"/>
                  <a:pt x="103" y="1050"/>
                  <a:pt x="103" y="1050"/>
                </a:cubicBezTo>
                <a:cubicBezTo>
                  <a:pt x="119" y="1034"/>
                  <a:pt x="119" y="1034"/>
                  <a:pt x="119" y="1034"/>
                </a:cubicBezTo>
                <a:cubicBezTo>
                  <a:pt x="126" y="1034"/>
                  <a:pt x="126" y="1034"/>
                  <a:pt x="126" y="1034"/>
                </a:cubicBezTo>
                <a:cubicBezTo>
                  <a:pt x="112" y="1048"/>
                  <a:pt x="112" y="1048"/>
                  <a:pt x="112" y="1048"/>
                </a:cubicBezTo>
                <a:cubicBezTo>
                  <a:pt x="137" y="1048"/>
                  <a:pt x="137" y="1048"/>
                  <a:pt x="137" y="1048"/>
                </a:cubicBezTo>
                <a:cubicBezTo>
                  <a:pt x="137" y="1053"/>
                  <a:pt x="137" y="1053"/>
                  <a:pt x="137" y="1053"/>
                </a:cubicBezTo>
                <a:lnTo>
                  <a:pt x="112" y="1053"/>
                </a:lnTo>
                <a:close/>
                <a:moveTo>
                  <a:pt x="288" y="1050"/>
                </a:moveTo>
                <a:cubicBezTo>
                  <a:pt x="291" y="1050"/>
                  <a:pt x="294" y="1052"/>
                  <a:pt x="296" y="1053"/>
                </a:cubicBezTo>
                <a:cubicBezTo>
                  <a:pt x="296" y="1053"/>
                  <a:pt x="296" y="1053"/>
                  <a:pt x="296" y="1053"/>
                </a:cubicBezTo>
                <a:cubicBezTo>
                  <a:pt x="296" y="1053"/>
                  <a:pt x="296" y="1053"/>
                  <a:pt x="296" y="1053"/>
                </a:cubicBezTo>
                <a:cubicBezTo>
                  <a:pt x="296" y="1053"/>
                  <a:pt x="296" y="1053"/>
                  <a:pt x="296" y="1053"/>
                </a:cubicBezTo>
                <a:cubicBezTo>
                  <a:pt x="296" y="1053"/>
                  <a:pt x="296" y="1053"/>
                  <a:pt x="296" y="1053"/>
                </a:cubicBezTo>
                <a:cubicBezTo>
                  <a:pt x="296" y="1054"/>
                  <a:pt x="296" y="1054"/>
                  <a:pt x="296" y="1054"/>
                </a:cubicBezTo>
                <a:cubicBezTo>
                  <a:pt x="296" y="1054"/>
                  <a:pt x="291" y="1071"/>
                  <a:pt x="291" y="1072"/>
                </a:cubicBezTo>
                <a:cubicBezTo>
                  <a:pt x="291" y="1071"/>
                  <a:pt x="291" y="1071"/>
                  <a:pt x="291" y="1071"/>
                </a:cubicBezTo>
                <a:cubicBezTo>
                  <a:pt x="291" y="1072"/>
                  <a:pt x="291" y="1072"/>
                  <a:pt x="291" y="1072"/>
                </a:cubicBezTo>
                <a:cubicBezTo>
                  <a:pt x="290" y="1072"/>
                  <a:pt x="290" y="1072"/>
                  <a:pt x="290" y="1072"/>
                </a:cubicBezTo>
                <a:cubicBezTo>
                  <a:pt x="290" y="1072"/>
                  <a:pt x="290" y="1072"/>
                  <a:pt x="290" y="1072"/>
                </a:cubicBezTo>
                <a:cubicBezTo>
                  <a:pt x="290" y="1072"/>
                  <a:pt x="290" y="1072"/>
                  <a:pt x="290" y="1072"/>
                </a:cubicBezTo>
                <a:cubicBezTo>
                  <a:pt x="290" y="1072"/>
                  <a:pt x="290" y="1072"/>
                  <a:pt x="290" y="1072"/>
                </a:cubicBezTo>
                <a:cubicBezTo>
                  <a:pt x="290" y="1072"/>
                  <a:pt x="290" y="1072"/>
                  <a:pt x="290" y="1072"/>
                </a:cubicBezTo>
                <a:cubicBezTo>
                  <a:pt x="290" y="1072"/>
                  <a:pt x="290" y="1072"/>
                  <a:pt x="290" y="1072"/>
                </a:cubicBezTo>
                <a:cubicBezTo>
                  <a:pt x="290" y="1072"/>
                  <a:pt x="290" y="1072"/>
                  <a:pt x="290" y="1072"/>
                </a:cubicBezTo>
                <a:cubicBezTo>
                  <a:pt x="289" y="1071"/>
                  <a:pt x="288" y="1071"/>
                  <a:pt x="286" y="1070"/>
                </a:cubicBezTo>
                <a:cubicBezTo>
                  <a:pt x="285" y="1069"/>
                  <a:pt x="285" y="1069"/>
                  <a:pt x="284" y="1069"/>
                </a:cubicBezTo>
                <a:cubicBezTo>
                  <a:pt x="283" y="1069"/>
                  <a:pt x="281" y="1069"/>
                  <a:pt x="280" y="1069"/>
                </a:cubicBezTo>
                <a:cubicBezTo>
                  <a:pt x="279" y="1069"/>
                  <a:pt x="278" y="1069"/>
                  <a:pt x="276" y="1069"/>
                </a:cubicBezTo>
                <a:cubicBezTo>
                  <a:pt x="274" y="1069"/>
                  <a:pt x="273" y="1070"/>
                  <a:pt x="271" y="1071"/>
                </a:cubicBezTo>
                <a:cubicBezTo>
                  <a:pt x="271" y="1071"/>
                  <a:pt x="271" y="1071"/>
                  <a:pt x="271" y="1071"/>
                </a:cubicBezTo>
                <a:cubicBezTo>
                  <a:pt x="271" y="1071"/>
                  <a:pt x="271" y="1071"/>
                  <a:pt x="271" y="1071"/>
                </a:cubicBezTo>
                <a:cubicBezTo>
                  <a:pt x="271" y="1071"/>
                  <a:pt x="271" y="1071"/>
                  <a:pt x="271" y="1071"/>
                </a:cubicBezTo>
                <a:cubicBezTo>
                  <a:pt x="270" y="1070"/>
                  <a:pt x="270" y="1070"/>
                  <a:pt x="270" y="1070"/>
                </a:cubicBezTo>
                <a:cubicBezTo>
                  <a:pt x="270" y="1070"/>
                  <a:pt x="270" y="1070"/>
                  <a:pt x="270" y="1070"/>
                </a:cubicBezTo>
                <a:cubicBezTo>
                  <a:pt x="275" y="1052"/>
                  <a:pt x="275" y="1052"/>
                  <a:pt x="275" y="1052"/>
                </a:cubicBezTo>
                <a:cubicBezTo>
                  <a:pt x="275" y="1052"/>
                  <a:pt x="275" y="1052"/>
                  <a:pt x="275" y="1052"/>
                </a:cubicBezTo>
                <a:cubicBezTo>
                  <a:pt x="275" y="1052"/>
                  <a:pt x="275" y="1052"/>
                  <a:pt x="275" y="1052"/>
                </a:cubicBezTo>
                <a:cubicBezTo>
                  <a:pt x="277" y="1051"/>
                  <a:pt x="278" y="1051"/>
                  <a:pt x="279" y="1051"/>
                </a:cubicBezTo>
                <a:cubicBezTo>
                  <a:pt x="280" y="1050"/>
                  <a:pt x="281" y="1050"/>
                  <a:pt x="282" y="1050"/>
                </a:cubicBezTo>
                <a:cubicBezTo>
                  <a:pt x="283" y="1050"/>
                  <a:pt x="284" y="1050"/>
                  <a:pt x="285" y="1050"/>
                </a:cubicBezTo>
                <a:cubicBezTo>
                  <a:pt x="286" y="1050"/>
                  <a:pt x="287" y="1050"/>
                  <a:pt x="288" y="1050"/>
                </a:cubicBezTo>
                <a:close/>
                <a:moveTo>
                  <a:pt x="298" y="1055"/>
                </a:move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300" y="1056"/>
                  <a:pt x="301" y="1056"/>
                  <a:pt x="302" y="1057"/>
                </a:cubicBezTo>
                <a:cubicBezTo>
                  <a:pt x="303" y="1058"/>
                  <a:pt x="305" y="1058"/>
                  <a:pt x="306" y="1058"/>
                </a:cubicBezTo>
                <a:cubicBezTo>
                  <a:pt x="308" y="1058"/>
                  <a:pt x="310" y="1058"/>
                  <a:pt x="312" y="1058"/>
                </a:cubicBezTo>
                <a:cubicBezTo>
                  <a:pt x="313" y="1058"/>
                  <a:pt x="314" y="1058"/>
                  <a:pt x="315" y="1058"/>
                </a:cubicBezTo>
                <a:cubicBezTo>
                  <a:pt x="316" y="1057"/>
                  <a:pt x="317" y="1057"/>
                  <a:pt x="319" y="1056"/>
                </a:cubicBezTo>
                <a:cubicBezTo>
                  <a:pt x="319" y="1056"/>
                  <a:pt x="319" y="1057"/>
                  <a:pt x="319" y="1057"/>
                </a:cubicBezTo>
                <a:cubicBezTo>
                  <a:pt x="319" y="1057"/>
                  <a:pt x="319" y="1057"/>
                  <a:pt x="319" y="1057"/>
                </a:cubicBezTo>
                <a:cubicBezTo>
                  <a:pt x="319" y="1057"/>
                  <a:pt x="319" y="1057"/>
                  <a:pt x="319" y="1057"/>
                </a:cubicBezTo>
                <a:cubicBezTo>
                  <a:pt x="319" y="1057"/>
                  <a:pt x="319" y="1057"/>
                  <a:pt x="319" y="1057"/>
                </a:cubicBezTo>
                <a:cubicBezTo>
                  <a:pt x="319" y="1057"/>
                  <a:pt x="320" y="1057"/>
                  <a:pt x="320" y="1057"/>
                </a:cubicBezTo>
                <a:cubicBezTo>
                  <a:pt x="320" y="1057"/>
                  <a:pt x="320" y="1057"/>
                  <a:pt x="320" y="1057"/>
                </a:cubicBezTo>
                <a:cubicBezTo>
                  <a:pt x="320" y="1057"/>
                  <a:pt x="320" y="1057"/>
                  <a:pt x="320" y="1057"/>
                </a:cubicBezTo>
                <a:cubicBezTo>
                  <a:pt x="320" y="1057"/>
                  <a:pt x="320" y="1057"/>
                  <a:pt x="320" y="1057"/>
                </a:cubicBezTo>
                <a:cubicBezTo>
                  <a:pt x="320" y="1057"/>
                  <a:pt x="315" y="1075"/>
                  <a:pt x="315" y="1075"/>
                </a:cubicBezTo>
                <a:cubicBezTo>
                  <a:pt x="314" y="1075"/>
                  <a:pt x="314" y="1075"/>
                  <a:pt x="314" y="1075"/>
                </a:cubicBezTo>
                <a:cubicBezTo>
                  <a:pt x="314" y="1075"/>
                  <a:pt x="314" y="1075"/>
                  <a:pt x="314" y="1075"/>
                </a:cubicBezTo>
                <a:cubicBezTo>
                  <a:pt x="313" y="1076"/>
                  <a:pt x="312" y="1076"/>
                  <a:pt x="311" y="1076"/>
                </a:cubicBezTo>
                <a:cubicBezTo>
                  <a:pt x="309" y="1077"/>
                  <a:pt x="308" y="1077"/>
                  <a:pt x="307" y="1077"/>
                </a:cubicBezTo>
                <a:cubicBezTo>
                  <a:pt x="306" y="1077"/>
                  <a:pt x="305" y="1077"/>
                  <a:pt x="304" y="1077"/>
                </a:cubicBezTo>
                <a:cubicBezTo>
                  <a:pt x="303" y="1077"/>
                  <a:pt x="302" y="1077"/>
                  <a:pt x="301" y="1077"/>
                </a:cubicBezTo>
                <a:cubicBezTo>
                  <a:pt x="300" y="1077"/>
                  <a:pt x="300" y="1077"/>
                  <a:pt x="299" y="1077"/>
                </a:cubicBezTo>
                <a:cubicBezTo>
                  <a:pt x="298" y="1076"/>
                  <a:pt x="297" y="1076"/>
                  <a:pt x="297" y="1076"/>
                </a:cubicBezTo>
                <a:cubicBezTo>
                  <a:pt x="295" y="1075"/>
                  <a:pt x="294" y="1075"/>
                  <a:pt x="293" y="1074"/>
                </a:cubicBezTo>
                <a:cubicBezTo>
                  <a:pt x="293" y="1074"/>
                  <a:pt x="292" y="1073"/>
                  <a:pt x="292" y="1073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ubicBezTo>
                  <a:pt x="298" y="1055"/>
                  <a:pt x="298" y="1055"/>
                  <a:pt x="298" y="1055"/>
                </a:cubicBezTo>
                <a:close/>
                <a:moveTo>
                  <a:pt x="305" y="1034"/>
                </a:moveTo>
                <a:cubicBezTo>
                  <a:pt x="306" y="1034"/>
                  <a:pt x="307" y="1035"/>
                  <a:pt x="308" y="1036"/>
                </a:cubicBezTo>
                <a:cubicBezTo>
                  <a:pt x="310" y="1036"/>
                  <a:pt x="311" y="1037"/>
                  <a:pt x="313" y="1037"/>
                </a:cubicBezTo>
                <a:cubicBezTo>
                  <a:pt x="313" y="1037"/>
                  <a:pt x="314" y="1037"/>
                  <a:pt x="315" y="1037"/>
                </a:cubicBezTo>
                <a:cubicBezTo>
                  <a:pt x="316" y="1037"/>
                  <a:pt x="317" y="1037"/>
                  <a:pt x="318" y="1037"/>
                </a:cubicBezTo>
                <a:cubicBezTo>
                  <a:pt x="319" y="1037"/>
                  <a:pt x="320" y="1036"/>
                  <a:pt x="321" y="1036"/>
                </a:cubicBezTo>
                <a:cubicBezTo>
                  <a:pt x="322" y="1036"/>
                  <a:pt x="324" y="1035"/>
                  <a:pt x="325" y="1035"/>
                </a:cubicBezTo>
                <a:cubicBezTo>
                  <a:pt x="325" y="1035"/>
                  <a:pt x="325" y="1035"/>
                  <a:pt x="325" y="1035"/>
                </a:cubicBezTo>
                <a:cubicBezTo>
                  <a:pt x="325" y="1035"/>
                  <a:pt x="325" y="1035"/>
                  <a:pt x="325" y="1035"/>
                </a:cubicBezTo>
                <a:cubicBezTo>
                  <a:pt x="325" y="1035"/>
                  <a:pt x="325" y="1035"/>
                  <a:pt x="325" y="1035"/>
                </a:cubicBezTo>
                <a:cubicBezTo>
                  <a:pt x="325" y="1035"/>
                  <a:pt x="326" y="1035"/>
                  <a:pt x="326" y="1035"/>
                </a:cubicBezTo>
                <a:cubicBezTo>
                  <a:pt x="326" y="1035"/>
                  <a:pt x="326" y="1035"/>
                  <a:pt x="326" y="1035"/>
                </a:cubicBezTo>
                <a:cubicBezTo>
                  <a:pt x="326" y="1035"/>
                  <a:pt x="326" y="1035"/>
                  <a:pt x="326" y="1035"/>
                </a:cubicBezTo>
                <a:cubicBezTo>
                  <a:pt x="326" y="1035"/>
                  <a:pt x="321" y="1054"/>
                  <a:pt x="321" y="1054"/>
                </a:cubicBezTo>
                <a:cubicBezTo>
                  <a:pt x="321" y="1054"/>
                  <a:pt x="320" y="1054"/>
                  <a:pt x="320" y="1054"/>
                </a:cubicBezTo>
                <a:cubicBezTo>
                  <a:pt x="320" y="1054"/>
                  <a:pt x="320" y="1054"/>
                  <a:pt x="320" y="1054"/>
                </a:cubicBezTo>
                <a:cubicBezTo>
                  <a:pt x="318" y="1055"/>
                  <a:pt x="316" y="1055"/>
                  <a:pt x="314" y="1056"/>
                </a:cubicBezTo>
                <a:cubicBezTo>
                  <a:pt x="313" y="1056"/>
                  <a:pt x="311" y="1056"/>
                  <a:pt x="310" y="1056"/>
                </a:cubicBezTo>
                <a:cubicBezTo>
                  <a:pt x="308" y="1056"/>
                  <a:pt x="307" y="1056"/>
                  <a:pt x="306" y="1056"/>
                </a:cubicBezTo>
                <a:cubicBezTo>
                  <a:pt x="304" y="1055"/>
                  <a:pt x="302" y="1054"/>
                  <a:pt x="300" y="1053"/>
                </a:cubicBezTo>
                <a:cubicBezTo>
                  <a:pt x="300" y="1053"/>
                  <a:pt x="299" y="1053"/>
                  <a:pt x="299" y="1052"/>
                </a:cubicBezTo>
                <a:cubicBezTo>
                  <a:pt x="299" y="1052"/>
                  <a:pt x="299" y="1052"/>
                  <a:pt x="299" y="1052"/>
                </a:cubicBezTo>
                <a:cubicBezTo>
                  <a:pt x="299" y="1052"/>
                  <a:pt x="299" y="1052"/>
                  <a:pt x="299" y="1052"/>
                </a:cubicBezTo>
                <a:cubicBezTo>
                  <a:pt x="299" y="1052"/>
                  <a:pt x="299" y="1052"/>
                  <a:pt x="299" y="1052"/>
                </a:cubicBezTo>
                <a:cubicBezTo>
                  <a:pt x="299" y="1052"/>
                  <a:pt x="299" y="1052"/>
                  <a:pt x="299" y="1052"/>
                </a:cubicBezTo>
                <a:cubicBezTo>
                  <a:pt x="299" y="1052"/>
                  <a:pt x="304" y="1034"/>
                  <a:pt x="304" y="1034"/>
                </a:cubicBezTo>
                <a:cubicBezTo>
                  <a:pt x="304" y="1034"/>
                  <a:pt x="304" y="1034"/>
                  <a:pt x="304" y="1034"/>
                </a:cubicBezTo>
                <a:cubicBezTo>
                  <a:pt x="304" y="1034"/>
                  <a:pt x="304" y="1034"/>
                  <a:pt x="304" y="1034"/>
                </a:cubicBezTo>
                <a:cubicBezTo>
                  <a:pt x="304" y="1034"/>
                  <a:pt x="304" y="1034"/>
                  <a:pt x="304" y="1034"/>
                </a:cubicBezTo>
                <a:cubicBezTo>
                  <a:pt x="304" y="1034"/>
                  <a:pt x="304" y="1034"/>
                  <a:pt x="304" y="1034"/>
                </a:cubicBezTo>
                <a:cubicBezTo>
                  <a:pt x="304" y="1034"/>
                  <a:pt x="304" y="1034"/>
                  <a:pt x="304" y="1034"/>
                </a:cubicBezTo>
                <a:cubicBezTo>
                  <a:pt x="304" y="1033"/>
                  <a:pt x="304" y="1033"/>
                  <a:pt x="305" y="1034"/>
                </a:cubicBezTo>
                <a:close/>
                <a:moveTo>
                  <a:pt x="292" y="1028"/>
                </a:moveTo>
                <a:cubicBezTo>
                  <a:pt x="295" y="1028"/>
                  <a:pt x="297" y="1029"/>
                  <a:pt x="299" y="1030"/>
                </a:cubicBezTo>
                <a:cubicBezTo>
                  <a:pt x="299" y="1030"/>
                  <a:pt x="299" y="1030"/>
                  <a:pt x="299" y="1030"/>
                </a:cubicBezTo>
                <a:cubicBezTo>
                  <a:pt x="300" y="1030"/>
                  <a:pt x="301" y="1031"/>
                  <a:pt x="302" y="1032"/>
                </a:cubicBezTo>
                <a:cubicBezTo>
                  <a:pt x="302" y="1032"/>
                  <a:pt x="302" y="1032"/>
                  <a:pt x="302" y="1032"/>
                </a:cubicBezTo>
                <a:cubicBezTo>
                  <a:pt x="302" y="1032"/>
                  <a:pt x="302" y="1032"/>
                  <a:pt x="302" y="1032"/>
                </a:cubicBezTo>
                <a:cubicBezTo>
                  <a:pt x="302" y="1032"/>
                  <a:pt x="302" y="1032"/>
                  <a:pt x="302" y="1032"/>
                </a:cubicBezTo>
                <a:cubicBezTo>
                  <a:pt x="302" y="1032"/>
                  <a:pt x="302" y="1032"/>
                  <a:pt x="302" y="1032"/>
                </a:cubicBezTo>
                <a:cubicBezTo>
                  <a:pt x="302" y="1032"/>
                  <a:pt x="302" y="1032"/>
                  <a:pt x="302" y="1032"/>
                </a:cubicBezTo>
                <a:cubicBezTo>
                  <a:pt x="302" y="1033"/>
                  <a:pt x="302" y="1033"/>
                  <a:pt x="302" y="1033"/>
                </a:cubicBezTo>
                <a:cubicBezTo>
                  <a:pt x="300" y="1039"/>
                  <a:pt x="300" y="1039"/>
                  <a:pt x="300" y="1039"/>
                </a:cubicBezTo>
                <a:cubicBezTo>
                  <a:pt x="297" y="1050"/>
                  <a:pt x="297" y="1050"/>
                  <a:pt x="297" y="1050"/>
                </a:cubicBezTo>
                <a:cubicBezTo>
                  <a:pt x="297" y="1050"/>
                  <a:pt x="297" y="1050"/>
                  <a:pt x="297" y="1050"/>
                </a:cubicBezTo>
                <a:cubicBezTo>
                  <a:pt x="297" y="1050"/>
                  <a:pt x="297" y="1050"/>
                  <a:pt x="297" y="1050"/>
                </a:cubicBezTo>
                <a:cubicBezTo>
                  <a:pt x="297" y="1050"/>
                  <a:pt x="297" y="1050"/>
                  <a:pt x="297" y="1050"/>
                </a:cubicBezTo>
                <a:cubicBezTo>
                  <a:pt x="297" y="1050"/>
                  <a:pt x="297" y="1050"/>
                  <a:pt x="297" y="1050"/>
                </a:cubicBezTo>
                <a:cubicBezTo>
                  <a:pt x="297" y="1050"/>
                  <a:pt x="297" y="1050"/>
                  <a:pt x="297" y="1050"/>
                </a:cubicBezTo>
                <a:cubicBezTo>
                  <a:pt x="297" y="1050"/>
                  <a:pt x="297" y="1050"/>
                  <a:pt x="297" y="1050"/>
                </a:cubicBezTo>
                <a:cubicBezTo>
                  <a:pt x="297" y="1050"/>
                  <a:pt x="297" y="1050"/>
                  <a:pt x="297" y="1050"/>
                </a:cubicBezTo>
                <a:cubicBezTo>
                  <a:pt x="296" y="1050"/>
                  <a:pt x="296" y="1050"/>
                  <a:pt x="296" y="1050"/>
                </a:cubicBezTo>
                <a:cubicBezTo>
                  <a:pt x="296" y="1050"/>
                  <a:pt x="296" y="1050"/>
                  <a:pt x="296" y="1050"/>
                </a:cubicBezTo>
                <a:cubicBezTo>
                  <a:pt x="296" y="1050"/>
                  <a:pt x="296" y="1050"/>
                  <a:pt x="296" y="1050"/>
                </a:cubicBezTo>
                <a:cubicBezTo>
                  <a:pt x="296" y="1050"/>
                  <a:pt x="296" y="1050"/>
                  <a:pt x="296" y="1050"/>
                </a:cubicBezTo>
                <a:cubicBezTo>
                  <a:pt x="296" y="1050"/>
                  <a:pt x="296" y="1050"/>
                  <a:pt x="296" y="1050"/>
                </a:cubicBezTo>
                <a:cubicBezTo>
                  <a:pt x="296" y="1050"/>
                  <a:pt x="296" y="1050"/>
                  <a:pt x="296" y="1050"/>
                </a:cubicBezTo>
                <a:cubicBezTo>
                  <a:pt x="296" y="1050"/>
                  <a:pt x="296" y="1050"/>
                  <a:pt x="296" y="1050"/>
                </a:cubicBezTo>
                <a:cubicBezTo>
                  <a:pt x="296" y="1050"/>
                  <a:pt x="296" y="1050"/>
                  <a:pt x="296" y="1050"/>
                </a:cubicBezTo>
                <a:cubicBezTo>
                  <a:pt x="296" y="1050"/>
                  <a:pt x="296" y="1050"/>
                  <a:pt x="296" y="1050"/>
                </a:cubicBezTo>
                <a:cubicBezTo>
                  <a:pt x="296" y="1050"/>
                  <a:pt x="296" y="1050"/>
                  <a:pt x="296" y="1050"/>
                </a:cubicBezTo>
                <a:cubicBezTo>
                  <a:pt x="295" y="1049"/>
                  <a:pt x="294" y="1049"/>
                  <a:pt x="292" y="1048"/>
                </a:cubicBezTo>
                <a:cubicBezTo>
                  <a:pt x="291" y="1048"/>
                  <a:pt x="290" y="1047"/>
                  <a:pt x="288" y="1047"/>
                </a:cubicBezTo>
                <a:cubicBezTo>
                  <a:pt x="285" y="1047"/>
                  <a:pt x="281" y="1047"/>
                  <a:pt x="277" y="1049"/>
                </a:cubicBezTo>
                <a:cubicBezTo>
                  <a:pt x="277" y="1049"/>
                  <a:pt x="277" y="1049"/>
                  <a:pt x="277" y="1049"/>
                </a:cubicBezTo>
                <a:cubicBezTo>
                  <a:pt x="277" y="1049"/>
                  <a:pt x="277" y="1049"/>
                  <a:pt x="277" y="1049"/>
                </a:cubicBezTo>
                <a:cubicBezTo>
                  <a:pt x="277" y="1049"/>
                  <a:pt x="277" y="1049"/>
                  <a:pt x="277" y="1049"/>
                </a:cubicBezTo>
                <a:cubicBezTo>
                  <a:pt x="277" y="1049"/>
                  <a:pt x="277" y="1049"/>
                  <a:pt x="277" y="1049"/>
                </a:cubicBezTo>
                <a:cubicBezTo>
                  <a:pt x="277" y="1049"/>
                  <a:pt x="277" y="1049"/>
                  <a:pt x="277" y="1049"/>
                </a:cubicBezTo>
                <a:cubicBezTo>
                  <a:pt x="277" y="1049"/>
                  <a:pt x="277" y="1049"/>
                  <a:pt x="277" y="1049"/>
                </a:cubicBezTo>
                <a:cubicBezTo>
                  <a:pt x="277" y="1049"/>
                  <a:pt x="277" y="1049"/>
                  <a:pt x="277" y="1049"/>
                </a:cubicBezTo>
                <a:cubicBezTo>
                  <a:pt x="277" y="1049"/>
                  <a:pt x="277" y="1049"/>
                  <a:pt x="277" y="1049"/>
                </a:cubicBezTo>
                <a:cubicBezTo>
                  <a:pt x="277" y="1049"/>
                  <a:pt x="277" y="1049"/>
                  <a:pt x="277" y="1049"/>
                </a:cubicBezTo>
                <a:cubicBezTo>
                  <a:pt x="277" y="1049"/>
                  <a:pt x="277" y="1049"/>
                  <a:pt x="277" y="1049"/>
                </a:cubicBezTo>
                <a:cubicBezTo>
                  <a:pt x="276" y="1049"/>
                  <a:pt x="276" y="1049"/>
                  <a:pt x="276" y="1049"/>
                </a:cubicBezTo>
                <a:cubicBezTo>
                  <a:pt x="276" y="1049"/>
                  <a:pt x="276" y="1049"/>
                  <a:pt x="276" y="1049"/>
                </a:cubicBezTo>
                <a:cubicBezTo>
                  <a:pt x="276" y="1049"/>
                  <a:pt x="276" y="1049"/>
                  <a:pt x="276" y="1049"/>
                </a:cubicBezTo>
                <a:cubicBezTo>
                  <a:pt x="276" y="1049"/>
                  <a:pt x="276" y="1049"/>
                  <a:pt x="276" y="1049"/>
                </a:cubicBezTo>
                <a:cubicBezTo>
                  <a:pt x="276" y="1049"/>
                  <a:pt x="276" y="1049"/>
                  <a:pt x="276" y="1049"/>
                </a:cubicBezTo>
                <a:cubicBezTo>
                  <a:pt x="276" y="1049"/>
                  <a:pt x="276" y="1049"/>
                  <a:pt x="276" y="1049"/>
                </a:cubicBezTo>
                <a:cubicBezTo>
                  <a:pt x="281" y="1032"/>
                  <a:pt x="281" y="1032"/>
                  <a:pt x="281" y="1032"/>
                </a:cubicBezTo>
                <a:cubicBezTo>
                  <a:pt x="281" y="1031"/>
                  <a:pt x="281" y="1031"/>
                  <a:pt x="281" y="1031"/>
                </a:cubicBezTo>
                <a:cubicBezTo>
                  <a:pt x="281" y="1030"/>
                  <a:pt x="282" y="1030"/>
                  <a:pt x="282" y="1030"/>
                </a:cubicBezTo>
                <a:cubicBezTo>
                  <a:pt x="282" y="1030"/>
                  <a:pt x="282" y="1030"/>
                  <a:pt x="282" y="1030"/>
                </a:cubicBezTo>
                <a:cubicBezTo>
                  <a:pt x="284" y="1030"/>
                  <a:pt x="286" y="1029"/>
                  <a:pt x="287" y="1029"/>
                </a:cubicBezTo>
                <a:cubicBezTo>
                  <a:pt x="289" y="1028"/>
                  <a:pt x="291" y="1028"/>
                  <a:pt x="292" y="1028"/>
                </a:cubicBezTo>
                <a:close/>
                <a:moveTo>
                  <a:pt x="478" y="1033"/>
                </a:moveTo>
                <a:cubicBezTo>
                  <a:pt x="469" y="1033"/>
                  <a:pt x="462" y="1040"/>
                  <a:pt x="462" y="1048"/>
                </a:cubicBezTo>
                <a:cubicBezTo>
                  <a:pt x="462" y="1052"/>
                  <a:pt x="464" y="1056"/>
                  <a:pt x="467" y="1059"/>
                </a:cubicBezTo>
                <a:cubicBezTo>
                  <a:pt x="460" y="1068"/>
                  <a:pt x="460" y="1068"/>
                  <a:pt x="460" y="1068"/>
                </a:cubicBezTo>
                <a:cubicBezTo>
                  <a:pt x="463" y="1070"/>
                  <a:pt x="463" y="1070"/>
                  <a:pt x="463" y="1070"/>
                </a:cubicBezTo>
                <a:cubicBezTo>
                  <a:pt x="470" y="1061"/>
                  <a:pt x="470" y="1061"/>
                  <a:pt x="470" y="1061"/>
                </a:cubicBezTo>
                <a:cubicBezTo>
                  <a:pt x="472" y="1063"/>
                  <a:pt x="475" y="1064"/>
                  <a:pt x="478" y="1064"/>
                </a:cubicBezTo>
                <a:cubicBezTo>
                  <a:pt x="486" y="1064"/>
                  <a:pt x="493" y="1057"/>
                  <a:pt x="493" y="1048"/>
                </a:cubicBezTo>
                <a:cubicBezTo>
                  <a:pt x="493" y="1040"/>
                  <a:pt x="486" y="1033"/>
                  <a:pt x="478" y="1033"/>
                </a:cubicBezTo>
                <a:close/>
                <a:moveTo>
                  <a:pt x="478" y="1060"/>
                </a:moveTo>
                <a:cubicBezTo>
                  <a:pt x="471" y="1060"/>
                  <a:pt x="466" y="1055"/>
                  <a:pt x="466" y="1048"/>
                </a:cubicBezTo>
                <a:cubicBezTo>
                  <a:pt x="466" y="1042"/>
                  <a:pt x="471" y="1037"/>
                  <a:pt x="478" y="1037"/>
                </a:cubicBezTo>
                <a:cubicBezTo>
                  <a:pt x="484" y="1037"/>
                  <a:pt x="489" y="1042"/>
                  <a:pt x="489" y="1048"/>
                </a:cubicBezTo>
                <a:cubicBezTo>
                  <a:pt x="489" y="1055"/>
                  <a:pt x="484" y="1060"/>
                  <a:pt x="478" y="1060"/>
                </a:cubicBezTo>
                <a:close/>
                <a:moveTo>
                  <a:pt x="602" y="1116"/>
                </a:moveTo>
                <a:cubicBezTo>
                  <a:pt x="602" y="1139"/>
                  <a:pt x="584" y="1156"/>
                  <a:pt x="562" y="1156"/>
                </a:cubicBezTo>
                <a:cubicBezTo>
                  <a:pt x="40" y="1156"/>
                  <a:pt x="40" y="1156"/>
                  <a:pt x="40" y="1156"/>
                </a:cubicBezTo>
                <a:cubicBezTo>
                  <a:pt x="18" y="1156"/>
                  <a:pt x="0" y="1139"/>
                  <a:pt x="0" y="1116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584" y="0"/>
                  <a:pt x="602" y="18"/>
                  <a:pt x="602" y="40"/>
                </a:cubicBezTo>
                <a:lnTo>
                  <a:pt x="602" y="1116"/>
                </a:lnTo>
                <a:close/>
                <a:moveTo>
                  <a:pt x="273" y="379"/>
                </a:moveTo>
                <a:cubicBezTo>
                  <a:pt x="95" y="379"/>
                  <a:pt x="95" y="379"/>
                  <a:pt x="95" y="379"/>
                </a:cubicBezTo>
                <a:cubicBezTo>
                  <a:pt x="95" y="202"/>
                  <a:pt x="95" y="202"/>
                  <a:pt x="95" y="202"/>
                </a:cubicBezTo>
                <a:cubicBezTo>
                  <a:pt x="273" y="202"/>
                  <a:pt x="273" y="202"/>
                  <a:pt x="273" y="202"/>
                </a:cubicBezTo>
                <a:lnTo>
                  <a:pt x="273" y="379"/>
                </a:lnTo>
                <a:close/>
                <a:moveTo>
                  <a:pt x="95" y="769"/>
                </a:moveTo>
                <a:cubicBezTo>
                  <a:pt x="273" y="769"/>
                  <a:pt x="273" y="769"/>
                  <a:pt x="273" y="769"/>
                </a:cubicBezTo>
                <a:cubicBezTo>
                  <a:pt x="273" y="911"/>
                  <a:pt x="273" y="911"/>
                  <a:pt x="273" y="911"/>
                </a:cubicBezTo>
                <a:cubicBezTo>
                  <a:pt x="95" y="911"/>
                  <a:pt x="95" y="911"/>
                  <a:pt x="95" y="911"/>
                </a:cubicBezTo>
                <a:lnTo>
                  <a:pt x="95" y="769"/>
                </a:lnTo>
                <a:close/>
                <a:moveTo>
                  <a:pt x="95" y="581"/>
                </a:moveTo>
                <a:cubicBezTo>
                  <a:pt x="462" y="581"/>
                  <a:pt x="462" y="581"/>
                  <a:pt x="462" y="581"/>
                </a:cubicBezTo>
                <a:cubicBezTo>
                  <a:pt x="462" y="758"/>
                  <a:pt x="462" y="758"/>
                  <a:pt x="462" y="758"/>
                </a:cubicBezTo>
                <a:cubicBezTo>
                  <a:pt x="95" y="758"/>
                  <a:pt x="95" y="758"/>
                  <a:pt x="95" y="758"/>
                </a:cubicBezTo>
                <a:lnTo>
                  <a:pt x="95" y="581"/>
                </a:lnTo>
                <a:close/>
                <a:moveTo>
                  <a:pt x="284" y="391"/>
                </a:moveTo>
                <a:cubicBezTo>
                  <a:pt x="462" y="391"/>
                  <a:pt x="462" y="391"/>
                  <a:pt x="462" y="391"/>
                </a:cubicBezTo>
                <a:cubicBezTo>
                  <a:pt x="462" y="568"/>
                  <a:pt x="462" y="568"/>
                  <a:pt x="462" y="568"/>
                </a:cubicBezTo>
                <a:cubicBezTo>
                  <a:pt x="284" y="568"/>
                  <a:pt x="284" y="568"/>
                  <a:pt x="284" y="568"/>
                </a:cubicBezTo>
                <a:lnTo>
                  <a:pt x="284" y="391"/>
                </a:lnTo>
                <a:close/>
                <a:moveTo>
                  <a:pt x="273" y="568"/>
                </a:moveTo>
                <a:cubicBezTo>
                  <a:pt x="95" y="568"/>
                  <a:pt x="95" y="568"/>
                  <a:pt x="95" y="568"/>
                </a:cubicBezTo>
                <a:cubicBezTo>
                  <a:pt x="95" y="391"/>
                  <a:pt x="95" y="391"/>
                  <a:pt x="95" y="391"/>
                </a:cubicBezTo>
                <a:cubicBezTo>
                  <a:pt x="273" y="391"/>
                  <a:pt x="273" y="391"/>
                  <a:pt x="273" y="391"/>
                </a:cubicBezTo>
                <a:lnTo>
                  <a:pt x="273" y="568"/>
                </a:lnTo>
                <a:close/>
                <a:moveTo>
                  <a:pt x="284" y="769"/>
                </a:moveTo>
                <a:cubicBezTo>
                  <a:pt x="462" y="769"/>
                  <a:pt x="462" y="769"/>
                  <a:pt x="462" y="769"/>
                </a:cubicBezTo>
                <a:cubicBezTo>
                  <a:pt x="462" y="911"/>
                  <a:pt x="462" y="911"/>
                  <a:pt x="462" y="911"/>
                </a:cubicBezTo>
                <a:cubicBezTo>
                  <a:pt x="284" y="911"/>
                  <a:pt x="284" y="911"/>
                  <a:pt x="284" y="911"/>
                </a:cubicBezTo>
                <a:lnTo>
                  <a:pt x="284" y="769"/>
                </a:lnTo>
                <a:close/>
                <a:moveTo>
                  <a:pt x="462" y="202"/>
                </a:moveTo>
                <a:cubicBezTo>
                  <a:pt x="462" y="379"/>
                  <a:pt x="462" y="379"/>
                  <a:pt x="462" y="379"/>
                </a:cubicBezTo>
                <a:cubicBezTo>
                  <a:pt x="284" y="379"/>
                  <a:pt x="284" y="379"/>
                  <a:pt x="284" y="379"/>
                </a:cubicBezTo>
                <a:cubicBezTo>
                  <a:pt x="284" y="202"/>
                  <a:pt x="284" y="202"/>
                  <a:pt x="284" y="202"/>
                </a:cubicBezTo>
                <a:lnTo>
                  <a:pt x="462" y="202"/>
                </a:lnTo>
                <a:close/>
              </a:path>
            </a:pathLst>
          </a:custGeom>
          <a:solidFill>
            <a:srgbClr val="008272"/>
          </a:solidFill>
          <a:ln>
            <a:noFill/>
          </a:ln>
        </p:spPr>
        <p:txBody>
          <a:bodyPr vert="horz" wrap="square" lIns="67197" tIns="33598" rIns="67197" bIns="33598" numCol="1" anchor="t" anchorCtr="0" compatLnSpc="1">
            <a:prstTxWarp prst="textNoShape">
              <a:avLst/>
            </a:prstTxWarp>
          </a:bodyPr>
          <a:lstStyle/>
          <a:p>
            <a:pPr defTabSz="913841">
              <a:defRPr/>
            </a:pPr>
            <a:endParaRPr lang="en-US" sz="1320" kern="0">
              <a:solidFill>
                <a:srgbClr val="404040"/>
              </a:solidFill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D80CF1F-4CB9-4C31-9A00-D768BCE6B06D}"/>
              </a:ext>
            </a:extLst>
          </p:cNvPr>
          <p:cNvSpPr txBox="1"/>
          <p:nvPr/>
        </p:nvSpPr>
        <p:spPr>
          <a:xfrm>
            <a:off x="10430205" y="6226567"/>
            <a:ext cx="1194238" cy="1420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400">
                <a:gradFill>
                  <a:gsLst>
                    <a:gs pos="2917">
                      <a:schemeClr val="tx2"/>
                    </a:gs>
                    <a:gs pos="3000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defTabSz="913841">
              <a:defRPr/>
            </a:pPr>
            <a:r>
              <a:rPr lang="en-US" sz="1026" kern="0">
                <a:gradFill>
                  <a:gsLst>
                    <a:gs pos="2917">
                      <a:srgbClr val="00188F"/>
                    </a:gs>
                    <a:gs pos="30000">
                      <a:srgbClr val="00188F"/>
                    </a:gs>
                  </a:gsLst>
                  <a:lin ang="5400000" scaled="0"/>
                </a:gradFill>
                <a:latin typeface="+mj-lt"/>
              </a:rPr>
              <a:t>Devices to take action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C0B79D2-FB9F-47C8-A899-A8C14C7C9970}"/>
              </a:ext>
            </a:extLst>
          </p:cNvPr>
          <p:cNvGrpSpPr/>
          <p:nvPr/>
        </p:nvGrpSpPr>
        <p:grpSpPr>
          <a:xfrm>
            <a:off x="4817351" y="4322213"/>
            <a:ext cx="643634" cy="598703"/>
            <a:chOff x="7097986" y="2930421"/>
            <a:chExt cx="1699728" cy="1870084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7306806-A1DF-4DB6-97B0-A8CE148E3D50}"/>
                </a:ext>
              </a:extLst>
            </p:cNvPr>
            <p:cNvGrpSpPr/>
            <p:nvPr/>
          </p:nvGrpSpPr>
          <p:grpSpPr>
            <a:xfrm>
              <a:off x="7097986" y="2930421"/>
              <a:ext cx="1699728" cy="441120"/>
              <a:chOff x="8193115" y="354643"/>
              <a:chExt cx="1699728" cy="441120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4D4B0BE-7C1A-47A3-9288-6AA81084F561}"/>
                  </a:ext>
                </a:extLst>
              </p:cNvPr>
              <p:cNvSpPr/>
              <p:nvPr/>
            </p:nvSpPr>
            <p:spPr>
              <a:xfrm>
                <a:off x="8193115" y="354643"/>
                <a:ext cx="1699727" cy="25908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841">
                  <a:defRPr/>
                </a:pPr>
                <a:endParaRPr lang="en-US" sz="1765" kern="0">
                  <a:solidFill>
                    <a:srgbClr val="404040"/>
                  </a:solidFill>
                  <a:latin typeface="+mj-lt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0C97C8E-317C-4AFA-9E85-48D05409698B}"/>
                  </a:ext>
                </a:extLst>
              </p:cNvPr>
              <p:cNvSpPr/>
              <p:nvPr/>
            </p:nvSpPr>
            <p:spPr>
              <a:xfrm>
                <a:off x="8193116" y="536683"/>
                <a:ext cx="262101" cy="25908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841">
                  <a:defRPr/>
                </a:pPr>
                <a:endParaRPr lang="en-US" sz="1765" kern="0">
                  <a:solidFill>
                    <a:srgbClr val="404040"/>
                  </a:solidFill>
                  <a:latin typeface="+mj-lt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442B48A-2CD0-4F8F-A64E-9721E05E90B0}"/>
                  </a:ext>
                </a:extLst>
              </p:cNvPr>
              <p:cNvSpPr/>
              <p:nvPr/>
            </p:nvSpPr>
            <p:spPr>
              <a:xfrm>
                <a:off x="9630742" y="536683"/>
                <a:ext cx="262101" cy="25908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841">
                  <a:defRPr/>
                </a:pPr>
                <a:endParaRPr lang="en-US" sz="1765" kern="0">
                  <a:solidFill>
                    <a:srgbClr val="404040"/>
                  </a:solidFill>
                  <a:latin typeface="+mj-lt"/>
                </a:endParaRPr>
              </a:p>
            </p:txBody>
          </p: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AAEAFFC-98CC-4C30-A5E1-6D1F7CFBE22B}"/>
                </a:ext>
              </a:extLst>
            </p:cNvPr>
            <p:cNvSpPr/>
            <p:nvPr/>
          </p:nvSpPr>
          <p:spPr>
            <a:xfrm>
              <a:off x="7489291" y="3371437"/>
              <a:ext cx="297114" cy="25908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3841">
                <a:defRPr/>
              </a:pPr>
              <a:endParaRPr lang="en-US" sz="1765" kern="0">
                <a:solidFill>
                  <a:srgbClr val="404040"/>
                </a:solidFill>
                <a:latin typeface="+mj-lt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FE731A4-EC42-4861-B144-1FAC709D43F9}"/>
                </a:ext>
              </a:extLst>
            </p:cNvPr>
            <p:cNvSpPr/>
            <p:nvPr/>
          </p:nvSpPr>
          <p:spPr>
            <a:xfrm>
              <a:off x="7489291" y="3735923"/>
              <a:ext cx="297114" cy="25908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3841">
                <a:defRPr/>
              </a:pPr>
              <a:endParaRPr lang="en-US" sz="1765" kern="0">
                <a:solidFill>
                  <a:srgbClr val="404040"/>
                </a:solidFill>
                <a:latin typeface="+mj-lt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C2E32D1-7F9C-43DD-A0DF-F60E8A37133E}"/>
                </a:ext>
              </a:extLst>
            </p:cNvPr>
            <p:cNvSpPr/>
            <p:nvPr/>
          </p:nvSpPr>
          <p:spPr>
            <a:xfrm>
              <a:off x="7489291" y="4100409"/>
              <a:ext cx="297114" cy="25908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3841">
                <a:defRPr/>
              </a:pPr>
              <a:endParaRPr lang="en-US" sz="1765" kern="0">
                <a:solidFill>
                  <a:srgbClr val="404040"/>
                </a:solidFill>
                <a:latin typeface="+mj-lt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FC10036-4420-4FFA-8565-275E058EA616}"/>
                </a:ext>
              </a:extLst>
            </p:cNvPr>
            <p:cNvSpPr/>
            <p:nvPr/>
          </p:nvSpPr>
          <p:spPr>
            <a:xfrm>
              <a:off x="7863895" y="3558123"/>
              <a:ext cx="297114" cy="25908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3841">
                <a:defRPr/>
              </a:pPr>
              <a:endParaRPr lang="en-US" sz="1765" kern="0">
                <a:solidFill>
                  <a:srgbClr val="404040"/>
                </a:solidFill>
                <a:latin typeface="+mj-lt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4F67F45-447B-44C3-B179-9DB5DF9FEBB9}"/>
                </a:ext>
              </a:extLst>
            </p:cNvPr>
            <p:cNvSpPr/>
            <p:nvPr/>
          </p:nvSpPr>
          <p:spPr>
            <a:xfrm>
              <a:off x="7863895" y="3922609"/>
              <a:ext cx="297114" cy="25908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3841">
                <a:defRPr/>
              </a:pPr>
              <a:endParaRPr lang="en-US" sz="1765" kern="0">
                <a:solidFill>
                  <a:srgbClr val="404040"/>
                </a:solidFill>
                <a:latin typeface="+mj-lt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7320437-335E-46A2-A264-BF134B9DA914}"/>
                </a:ext>
              </a:extLst>
            </p:cNvPr>
            <p:cNvSpPr/>
            <p:nvPr/>
          </p:nvSpPr>
          <p:spPr>
            <a:xfrm>
              <a:off x="8238499" y="3735923"/>
              <a:ext cx="297114" cy="25908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3841">
                <a:defRPr/>
              </a:pPr>
              <a:endParaRPr lang="en-US" sz="1765" kern="0">
                <a:solidFill>
                  <a:srgbClr val="404040"/>
                </a:solidFill>
                <a:latin typeface="+mj-lt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4822505-F8A6-4193-B93F-B2F3AF40BE25}"/>
                </a:ext>
              </a:extLst>
            </p:cNvPr>
            <p:cNvGrpSpPr/>
            <p:nvPr/>
          </p:nvGrpSpPr>
          <p:grpSpPr>
            <a:xfrm rot="10800000">
              <a:off x="7097986" y="4359385"/>
              <a:ext cx="1699728" cy="441120"/>
              <a:chOff x="8193115" y="354643"/>
              <a:chExt cx="1699728" cy="44112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73F4808-B6E5-4D54-A1D4-06F2E495915B}"/>
                  </a:ext>
                </a:extLst>
              </p:cNvPr>
              <p:cNvSpPr/>
              <p:nvPr/>
            </p:nvSpPr>
            <p:spPr>
              <a:xfrm>
                <a:off x="8193115" y="354643"/>
                <a:ext cx="1699727" cy="25908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841">
                  <a:defRPr/>
                </a:pPr>
                <a:endParaRPr lang="en-US" sz="1765" kern="0">
                  <a:solidFill>
                    <a:srgbClr val="404040"/>
                  </a:solidFill>
                  <a:latin typeface="+mj-lt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C75C527-0380-45C4-B255-AE7E82660CCF}"/>
                  </a:ext>
                </a:extLst>
              </p:cNvPr>
              <p:cNvSpPr/>
              <p:nvPr/>
            </p:nvSpPr>
            <p:spPr>
              <a:xfrm>
                <a:off x="8193116" y="536683"/>
                <a:ext cx="262101" cy="25908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841">
                  <a:defRPr/>
                </a:pPr>
                <a:endParaRPr lang="en-US" sz="1765" kern="0">
                  <a:solidFill>
                    <a:srgbClr val="404040"/>
                  </a:solidFill>
                  <a:latin typeface="+mj-lt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67EED98-CF18-4A98-978A-BE4AACB7430D}"/>
                  </a:ext>
                </a:extLst>
              </p:cNvPr>
              <p:cNvSpPr/>
              <p:nvPr/>
            </p:nvSpPr>
            <p:spPr>
              <a:xfrm>
                <a:off x="9630742" y="536683"/>
                <a:ext cx="262101" cy="25908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841">
                  <a:defRPr/>
                </a:pPr>
                <a:endParaRPr lang="en-US" sz="1765" kern="0">
                  <a:solidFill>
                    <a:srgbClr val="404040"/>
                  </a:solidFill>
                  <a:latin typeface="+mj-lt"/>
                </a:endParaRPr>
              </a:p>
            </p:txBody>
          </p:sp>
        </p:grpSp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4514CC1A-4997-43A6-90CA-C89656A298F7}"/>
              </a:ext>
            </a:extLst>
          </p:cNvPr>
          <p:cNvSpPr/>
          <p:nvPr/>
        </p:nvSpPr>
        <p:spPr bwMode="auto">
          <a:xfrm>
            <a:off x="6413820" y="4708969"/>
            <a:ext cx="1507239" cy="1465198"/>
          </a:xfrm>
          <a:prstGeom prst="ellipse">
            <a:avLst/>
          </a:prstGeom>
          <a:solidFill>
            <a:srgbClr val="71B1D1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33598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0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j-lt"/>
                <a:ea typeface="Segoe UI" pitchFamily="34" charset="0"/>
                <a:cs typeface="Segoe UI" pitchFamily="34" charset="0"/>
              </a:rPr>
              <a:t>Slow Data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E83A978C-BFA5-4479-84B0-E60578EFD2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048" y="3377728"/>
            <a:ext cx="738317" cy="723401"/>
          </a:xfrm>
          <a:prstGeom prst="rect">
            <a:avLst/>
          </a:prstGeom>
        </p:spPr>
      </p:pic>
      <p:sp>
        <p:nvSpPr>
          <p:cNvPr id="81" name="Right Arrow 81">
            <a:extLst>
              <a:ext uri="{FF2B5EF4-FFF2-40B4-BE49-F238E27FC236}">
                <a16:creationId xmlns:a16="http://schemas.microsoft.com/office/drawing/2014/main" id="{E1719158-3FAC-4C09-B927-6E44E53A69ED}"/>
              </a:ext>
            </a:extLst>
          </p:cNvPr>
          <p:cNvSpPr/>
          <p:nvPr/>
        </p:nvSpPr>
        <p:spPr bwMode="auto">
          <a:xfrm>
            <a:off x="7981082" y="5682979"/>
            <a:ext cx="1159555" cy="588843"/>
          </a:xfrm>
          <a:prstGeom prst="rightArrow">
            <a:avLst/>
          </a:prstGeom>
          <a:solidFill>
            <a:srgbClr val="A5A5A5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7197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098">
              <a:lnSpc>
                <a:spcPct val="90000"/>
              </a:lnSpc>
              <a:defRPr/>
            </a:pPr>
            <a:r>
              <a:rPr lang="en-US" sz="88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j-lt"/>
                <a:ea typeface="Segoe UI" pitchFamily="34" charset="0"/>
                <a:cs typeface="Segoe UI" pitchFamily="34" charset="0"/>
              </a:rPr>
              <a:t>Azure Data Lake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10003157-275D-44C2-B603-24BE80694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75597" y="4429215"/>
            <a:ext cx="1051074" cy="69056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B28F1A10-BB3D-461C-8CC3-C46BC7317E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684" y="2375675"/>
            <a:ext cx="753138" cy="75313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BE84720-C96F-4D28-8D7C-D295EF7DE2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8481" y="5232019"/>
            <a:ext cx="506103" cy="460537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C7BDA4E-FD17-4F57-9A08-6F1B33969C4F}"/>
              </a:ext>
            </a:extLst>
          </p:cNvPr>
          <p:cNvCxnSpPr/>
          <p:nvPr/>
        </p:nvCxnSpPr>
        <p:spPr>
          <a:xfrm flipV="1">
            <a:off x="1976215" y="4457635"/>
            <a:ext cx="626282" cy="405004"/>
          </a:xfrm>
          <a:prstGeom prst="straightConnector1">
            <a:avLst/>
          </a:prstGeom>
          <a:noFill/>
          <a:ln w="25400" cap="flat" cmpd="sng" algn="ctr">
            <a:solidFill>
              <a:srgbClr val="777777"/>
            </a:solidFill>
            <a:prstDash val="solid"/>
            <a:miter lim="800000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873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36" grpId="0" animBg="1"/>
      <p:bldP spid="37" grpId="0" animBg="1"/>
      <p:bldP spid="38" grpId="0" animBg="1"/>
      <p:bldP spid="39" grpId="0" animBg="1"/>
      <p:bldP spid="46" grpId="0" animBg="1"/>
      <p:bldP spid="60" grpId="0" animBg="1"/>
      <p:bldP spid="62" grpId="0" animBg="1"/>
      <p:bldP spid="63" grpId="0"/>
      <p:bldP spid="79" grpId="0" animBg="1"/>
      <p:bldP spid="8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3033-6E1A-428B-BEBE-359650316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WCF Relay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FEA8F-36D6-4FED-AC81-F1C66DC82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290530"/>
            <a:ext cx="5156518" cy="457821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941916-C209-46E8-8789-6C07DCC4019C}"/>
              </a:ext>
            </a:extLst>
          </p:cNvPr>
          <p:cNvSpPr txBox="1">
            <a:spLocks/>
          </p:cNvSpPr>
          <p:nvPr/>
        </p:nvSpPr>
        <p:spPr>
          <a:xfrm>
            <a:off x="609600" y="1600202"/>
            <a:ext cx="5113468" cy="4037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Questrial" charset="0"/>
                <a:ea typeface="Questrial" charset="0"/>
                <a:cs typeface="Questrial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>
                    <a:lumMod val="50000"/>
                    <a:lumOff val="50000"/>
                  </a:schemeClr>
                </a:solidFill>
                <a:latin typeface="Questrial" charset="0"/>
                <a:ea typeface="Questrial" charset="0"/>
                <a:cs typeface="Questrial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>
                    <a:lumMod val="50000"/>
                    <a:lumOff val="50000"/>
                  </a:schemeClr>
                </a:solidFill>
                <a:latin typeface="Questrial" charset="0"/>
                <a:ea typeface="Questrial" charset="0"/>
                <a:cs typeface="Questrial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>
                    <a:lumMod val="50000"/>
                    <a:lumOff val="50000"/>
                  </a:schemeClr>
                </a:solidFill>
                <a:latin typeface="Questrial" charset="0"/>
                <a:ea typeface="Questrial" charset="0"/>
                <a:cs typeface="Questrial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>
                    <a:lumMod val="50000"/>
                    <a:lumOff val="50000"/>
                  </a:schemeClr>
                </a:solidFill>
                <a:latin typeface="Questrial" charset="0"/>
                <a:ea typeface="Questrial" charset="0"/>
                <a:cs typeface="Questrial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+mj-lt"/>
              </a:rPr>
              <a:t>One of the oldest Azure Services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+mj-lt"/>
              </a:rPr>
              <a:t>WCF Relay point within a Service Bus namespace 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+mj-lt"/>
              </a:rPr>
              <a:t>Outbound connection from an on-premises WCF service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+mj-lt"/>
              </a:rPr>
              <a:t>Uses WCF relay bindings: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+mj-lt"/>
              </a:rPr>
              <a:t>Security via Shared Access Signatures (SAS)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+mj-lt"/>
              </a:rPr>
              <a:t>Accessible from a variety of services &amp; locations</a:t>
            </a:r>
          </a:p>
          <a:p>
            <a:pPr marL="990575" marR="0" lvl="1" indent="-38099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50000"/>
                  <a:lumOff val="50000"/>
                </a:sysClr>
              </a:solidFill>
              <a:effectLst/>
              <a:uLnTx/>
              <a:uFillTx/>
              <a:latin typeface="+mj-lt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16E9EA2-AF9A-408D-95A8-86F3F85058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83413"/>
              </p:ext>
            </p:extLst>
          </p:nvPr>
        </p:nvGraphicFramePr>
        <p:xfrm>
          <a:off x="5915025" y="2516255"/>
          <a:ext cx="11430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Visio" r:id="rId4" imgW="1143264" imgH="1143236" progId="Visio.Drawing.15">
                  <p:embed/>
                </p:oleObj>
              </mc:Choice>
              <mc:Fallback>
                <p:oleObj name="Visio" r:id="rId4" imgW="1143264" imgH="1143236" progId="Visio.Drawing.15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15025" y="2516255"/>
                        <a:ext cx="1143000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10F5E13-3ED3-4691-8C7C-A9679B495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025" y="1518051"/>
            <a:ext cx="1284525" cy="685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F1ED78-32ED-45B6-9EEA-F51B90AC1C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6959" y="2006484"/>
            <a:ext cx="666895" cy="7105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A007AC-66E0-4476-87CF-70C5959B64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3729" y="1600202"/>
            <a:ext cx="814861" cy="467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C18070-4D61-465D-91E7-0879E81AEA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8445" y="2129082"/>
            <a:ext cx="389250" cy="517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2469F1-B57D-47E2-A132-515AA8FBFD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5188" y="2646415"/>
            <a:ext cx="415200" cy="40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CE4D96-9A38-4C85-A710-F88119AF58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6139" y="4926648"/>
            <a:ext cx="666895" cy="71059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144A96-E53F-4C1F-98AE-3772E1C508C8}"/>
              </a:ext>
            </a:extLst>
          </p:cNvPr>
          <p:cNvCxnSpPr/>
          <p:nvPr/>
        </p:nvCxnSpPr>
        <p:spPr>
          <a:xfrm>
            <a:off x="7178842" y="2129082"/>
            <a:ext cx="1212683" cy="1090368"/>
          </a:xfrm>
          <a:prstGeom prst="straightConnector1">
            <a:avLst/>
          </a:prstGeom>
          <a:noFill/>
          <a:ln w="38100" cap="flat" cmpd="sng" algn="ctr">
            <a:solidFill>
              <a:srgbClr val="9BBB59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C39A45-944D-4294-9803-C01999155CD9}"/>
              </a:ext>
            </a:extLst>
          </p:cNvPr>
          <p:cNvCxnSpPr/>
          <p:nvPr/>
        </p:nvCxnSpPr>
        <p:spPr>
          <a:xfrm>
            <a:off x="8512342" y="2674266"/>
            <a:ext cx="155926" cy="458330"/>
          </a:xfrm>
          <a:prstGeom prst="straightConnector1">
            <a:avLst/>
          </a:prstGeom>
          <a:noFill/>
          <a:ln w="38100" cap="flat" cmpd="sng" algn="ctr">
            <a:solidFill>
              <a:srgbClr val="9BBB59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AF6937-95A3-4B3B-861B-378E833F235F}"/>
              </a:ext>
            </a:extLst>
          </p:cNvPr>
          <p:cNvCxnSpPr/>
          <p:nvPr/>
        </p:nvCxnSpPr>
        <p:spPr>
          <a:xfrm flipH="1">
            <a:off x="8789085" y="2035299"/>
            <a:ext cx="528504" cy="1048218"/>
          </a:xfrm>
          <a:prstGeom prst="straightConnector1">
            <a:avLst/>
          </a:prstGeom>
          <a:noFill/>
          <a:ln w="38100" cap="flat" cmpd="sng" algn="ctr">
            <a:solidFill>
              <a:srgbClr val="9BBB59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E110E3-E048-4D35-ACF9-4CBA27817B05}"/>
              </a:ext>
            </a:extLst>
          </p:cNvPr>
          <p:cNvCxnSpPr/>
          <p:nvPr/>
        </p:nvCxnSpPr>
        <p:spPr>
          <a:xfrm flipH="1">
            <a:off x="8983652" y="2516255"/>
            <a:ext cx="534793" cy="685208"/>
          </a:xfrm>
          <a:prstGeom prst="straightConnector1">
            <a:avLst/>
          </a:prstGeom>
          <a:noFill/>
          <a:ln w="38100" cap="flat" cmpd="sng" algn="ctr">
            <a:solidFill>
              <a:srgbClr val="9BBB59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3C0B14-CE70-496B-8253-461EB0E28B5E}"/>
              </a:ext>
            </a:extLst>
          </p:cNvPr>
          <p:cNvCxnSpPr/>
          <p:nvPr/>
        </p:nvCxnSpPr>
        <p:spPr>
          <a:xfrm flipH="1">
            <a:off x="8983652" y="2858859"/>
            <a:ext cx="811536" cy="441729"/>
          </a:xfrm>
          <a:prstGeom prst="straightConnector1">
            <a:avLst/>
          </a:prstGeom>
          <a:noFill/>
          <a:ln w="38100" cap="flat" cmpd="sng" algn="ctr">
            <a:solidFill>
              <a:srgbClr val="9BBB59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4722B2-8750-42B3-86A2-AFC9307E833F}"/>
              </a:ext>
            </a:extLst>
          </p:cNvPr>
          <p:cNvCxnSpPr/>
          <p:nvPr/>
        </p:nvCxnSpPr>
        <p:spPr>
          <a:xfrm>
            <a:off x="7098967" y="3132596"/>
            <a:ext cx="1292558" cy="252268"/>
          </a:xfrm>
          <a:prstGeom prst="straightConnector1">
            <a:avLst/>
          </a:prstGeom>
          <a:noFill/>
          <a:ln w="38100" cap="flat" cmpd="sng" algn="ctr">
            <a:solidFill>
              <a:srgbClr val="9BBB59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33DC385-573F-490B-A56B-A1740B4BF030}"/>
              </a:ext>
            </a:extLst>
          </p:cNvPr>
          <p:cNvCxnSpPr/>
          <p:nvPr/>
        </p:nvCxnSpPr>
        <p:spPr>
          <a:xfrm>
            <a:off x="8668268" y="3701177"/>
            <a:ext cx="932932" cy="1225471"/>
          </a:xfrm>
          <a:prstGeom prst="straightConnector1">
            <a:avLst/>
          </a:prstGeom>
          <a:noFill/>
          <a:ln w="38100" cap="flat" cmpd="sng" algn="ctr">
            <a:solidFill>
              <a:srgbClr val="9BBB59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A31C53-F7C7-4F49-81E1-AF1064E7714A}"/>
              </a:ext>
            </a:extLst>
          </p:cNvPr>
          <p:cNvCxnSpPr/>
          <p:nvPr/>
        </p:nvCxnSpPr>
        <p:spPr>
          <a:xfrm>
            <a:off x="8983652" y="3650092"/>
            <a:ext cx="1331923" cy="1276556"/>
          </a:xfrm>
          <a:prstGeom prst="straightConnector1">
            <a:avLst/>
          </a:prstGeom>
          <a:noFill/>
          <a:ln w="38100" cap="flat" cmpd="sng" algn="ctr">
            <a:solidFill>
              <a:srgbClr val="9BBB59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92D055-D102-4214-8830-FB5A8E3E6B17}"/>
              </a:ext>
            </a:extLst>
          </p:cNvPr>
          <p:cNvCxnSpPr/>
          <p:nvPr/>
        </p:nvCxnSpPr>
        <p:spPr>
          <a:xfrm flipH="1">
            <a:off x="7178926" y="3720596"/>
            <a:ext cx="1431794" cy="1157105"/>
          </a:xfrm>
          <a:prstGeom prst="straightConnector1">
            <a:avLst/>
          </a:prstGeom>
          <a:noFill/>
          <a:ln w="38100" cap="flat" cmpd="sng" algn="ctr">
            <a:solidFill>
              <a:srgbClr val="9BBB59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05B690B-D839-447B-A5EA-A58C191BED6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79527" y="369998"/>
            <a:ext cx="964982" cy="96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647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E3C31-9B9D-42FA-9B8C-070DCD4B3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Segoe UI Light" panose="020B0502040204020203" pitchFamily="34" charset="0"/>
                <a:cs typeface="Segoe UI Light" panose="020B0502040204020203" pitchFamily="34" charset="0"/>
              </a:rPr>
              <a:t>Hybrid Connections</a:t>
            </a:r>
          </a:p>
        </p:txBody>
      </p:sp>
      <p:pic>
        <p:nvPicPr>
          <p:cNvPr id="3" name="Cloud">
            <a:extLst>
              <a:ext uri="{FF2B5EF4-FFF2-40B4-BE49-F238E27FC236}">
                <a16:creationId xmlns:a16="http://schemas.microsoft.com/office/drawing/2014/main" id="{3711CEB1-AD4D-4ED2-AC56-AFD54E54D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752" y="2271252"/>
            <a:ext cx="5206989" cy="35951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76EE35-E871-4CF5-9AD1-53C7250ADD59}"/>
              </a:ext>
            </a:extLst>
          </p:cNvPr>
          <p:cNvSpPr txBox="1">
            <a:spLocks/>
          </p:cNvSpPr>
          <p:nvPr/>
        </p:nvSpPr>
        <p:spPr>
          <a:xfrm>
            <a:off x="609600" y="1600203"/>
            <a:ext cx="6106678" cy="872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Questrial" charset="0"/>
                <a:ea typeface="Questrial" charset="0"/>
                <a:cs typeface="Questrial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>
                    <a:lumMod val="50000"/>
                    <a:lumOff val="50000"/>
                  </a:schemeClr>
                </a:solidFill>
                <a:latin typeface="Questrial" charset="0"/>
                <a:ea typeface="Questrial" charset="0"/>
                <a:cs typeface="Questrial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>
                    <a:lumMod val="50000"/>
                    <a:lumOff val="50000"/>
                  </a:schemeClr>
                </a:solidFill>
                <a:latin typeface="Questrial" charset="0"/>
                <a:ea typeface="Questrial" charset="0"/>
                <a:cs typeface="Questrial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>
                    <a:lumMod val="50000"/>
                    <a:lumOff val="50000"/>
                  </a:schemeClr>
                </a:solidFill>
                <a:latin typeface="Questrial" charset="0"/>
                <a:ea typeface="Questrial" charset="0"/>
                <a:cs typeface="Questrial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>
                    <a:lumMod val="50000"/>
                    <a:lumOff val="50000"/>
                  </a:schemeClr>
                </a:solidFill>
                <a:latin typeface="Questrial" charset="0"/>
                <a:ea typeface="Questrial" charset="0"/>
                <a:cs typeface="Questrial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Connection created in Azure (Service Bus)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Hybrid Connection Manager installed on </a:t>
            </a:r>
            <a:r>
              <a:rPr kumimoji="0" lang="en-AU" sz="3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prem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50000"/>
                  <a:lumOff val="50000"/>
                </a:sys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50000"/>
                  <a:lumOff val="50000"/>
                </a:sys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9E73D-C632-4D48-8B31-E25E11684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937" y="2884064"/>
            <a:ext cx="894750" cy="888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76F4CA-7AA0-491B-B522-77D0D5E20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572" y="4344702"/>
            <a:ext cx="685068" cy="11030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6CF937-94F6-4661-9569-B30297851EBF}"/>
              </a:ext>
            </a:extLst>
          </p:cNvPr>
          <p:cNvSpPr txBox="1"/>
          <p:nvPr/>
        </p:nvSpPr>
        <p:spPr>
          <a:xfrm>
            <a:off x="611741" y="3766892"/>
            <a:ext cx="189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kern="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Web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C0353-C6AA-48C8-AE2E-80ED2AC04F61}"/>
              </a:ext>
            </a:extLst>
          </p:cNvPr>
          <p:cNvSpPr txBox="1"/>
          <p:nvPr/>
        </p:nvSpPr>
        <p:spPr>
          <a:xfrm>
            <a:off x="606536" y="5430810"/>
            <a:ext cx="189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kern="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Mobile App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19BAB4-1876-4D9C-8797-66AC876526D0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7904630" y="3406426"/>
            <a:ext cx="601233" cy="779815"/>
          </a:xfrm>
          <a:prstGeom prst="rect">
            <a:avLst/>
          </a:prstGeom>
        </p:spPr>
      </p:pic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166718B-6622-43D1-9E1F-30DA896F877C}"/>
              </a:ext>
            </a:extLst>
          </p:cNvPr>
          <p:cNvSpPr/>
          <p:nvPr/>
        </p:nvSpPr>
        <p:spPr>
          <a:xfrm>
            <a:off x="5733895" y="2985987"/>
            <a:ext cx="5424466" cy="2604977"/>
          </a:xfrm>
          <a:prstGeom prst="flowChartAlternateProcess">
            <a:avLst/>
          </a:prstGeom>
          <a:noFill/>
          <a:ln w="5715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9715C8-6AD7-4FFD-8D98-A23265C92E35}"/>
              </a:ext>
            </a:extLst>
          </p:cNvPr>
          <p:cNvSpPr txBox="1"/>
          <p:nvPr/>
        </p:nvSpPr>
        <p:spPr>
          <a:xfrm>
            <a:off x="6601314" y="2559091"/>
            <a:ext cx="3950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kern="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Corporate Network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381564-CA2C-461C-9742-6456D4AC88BF}"/>
              </a:ext>
            </a:extLst>
          </p:cNvPr>
          <p:cNvSpPr txBox="1"/>
          <p:nvPr/>
        </p:nvSpPr>
        <p:spPr>
          <a:xfrm>
            <a:off x="8505863" y="3617427"/>
            <a:ext cx="265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SQL 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14767E-6265-4335-8909-F9C2E8E92E74}"/>
              </a:ext>
            </a:extLst>
          </p:cNvPr>
          <p:cNvSpPr txBox="1"/>
          <p:nvPr/>
        </p:nvSpPr>
        <p:spPr>
          <a:xfrm>
            <a:off x="2618586" y="4781920"/>
            <a:ext cx="2151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Hybrid Connection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78075F-3951-4B07-B9B3-A6DA7FCE2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1896" y="1874652"/>
            <a:ext cx="627897" cy="9746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5EB0AF-8259-45DE-824C-1507647C3C29}"/>
              </a:ext>
            </a:extLst>
          </p:cNvPr>
          <p:cNvSpPr txBox="1"/>
          <p:nvPr/>
        </p:nvSpPr>
        <p:spPr>
          <a:xfrm>
            <a:off x="8562237" y="4507104"/>
            <a:ext cx="2652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Other published resources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725F89-CD16-48E3-A56F-958F97BD1E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43" y="4377219"/>
            <a:ext cx="769945" cy="76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5">
            <a:extLst>
              <a:ext uri="{FF2B5EF4-FFF2-40B4-BE49-F238E27FC236}">
                <a16:creationId xmlns:a16="http://schemas.microsoft.com/office/drawing/2014/main" id="{309C677F-16C8-4444-B35B-5AA892F330CE}"/>
              </a:ext>
            </a:extLst>
          </p:cNvPr>
          <p:cNvCxnSpPr/>
          <p:nvPr/>
        </p:nvCxnSpPr>
        <p:spPr>
          <a:xfrm flipV="1">
            <a:off x="6851896" y="3819906"/>
            <a:ext cx="966547" cy="416946"/>
          </a:xfrm>
          <a:prstGeom prst="bentConnector3">
            <a:avLst/>
          </a:prstGeom>
          <a:noFill/>
          <a:ln w="38100" cap="flat" cmpd="sng" algn="ctr">
            <a:solidFill>
              <a:srgbClr val="4BACC6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8" name="Elbow Connector 16">
            <a:extLst>
              <a:ext uri="{FF2B5EF4-FFF2-40B4-BE49-F238E27FC236}">
                <a16:creationId xmlns:a16="http://schemas.microsoft.com/office/drawing/2014/main" id="{9633CD38-48E1-4090-8E19-D22FD456834D}"/>
              </a:ext>
            </a:extLst>
          </p:cNvPr>
          <p:cNvCxnSpPr>
            <a:endCxn id="16" idx="1"/>
          </p:cNvCxnSpPr>
          <p:nvPr/>
        </p:nvCxnSpPr>
        <p:spPr>
          <a:xfrm>
            <a:off x="6851896" y="4313053"/>
            <a:ext cx="966547" cy="449139"/>
          </a:xfrm>
          <a:prstGeom prst="bentConnector3">
            <a:avLst/>
          </a:prstGeom>
          <a:noFill/>
          <a:ln w="38100" cap="flat" cmpd="sng" algn="ctr">
            <a:solidFill>
              <a:srgbClr val="4BACC6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19" name="Elbow Connector 17">
            <a:extLst>
              <a:ext uri="{FF2B5EF4-FFF2-40B4-BE49-F238E27FC236}">
                <a16:creationId xmlns:a16="http://schemas.microsoft.com/office/drawing/2014/main" id="{D2A28786-1A4F-47E8-9893-1BA78FC9414E}"/>
              </a:ext>
            </a:extLst>
          </p:cNvPr>
          <p:cNvCxnSpPr/>
          <p:nvPr/>
        </p:nvCxnSpPr>
        <p:spPr>
          <a:xfrm rot="10800000">
            <a:off x="2196921" y="3328516"/>
            <a:ext cx="905192" cy="807709"/>
          </a:xfrm>
          <a:prstGeom prst="bentConnector3">
            <a:avLst/>
          </a:prstGeom>
          <a:noFill/>
          <a:ln w="38100" cap="flat" cmpd="sng" algn="ctr">
            <a:solidFill>
              <a:srgbClr val="4BACC6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0" name="Elbow Connector 18">
            <a:extLst>
              <a:ext uri="{FF2B5EF4-FFF2-40B4-BE49-F238E27FC236}">
                <a16:creationId xmlns:a16="http://schemas.microsoft.com/office/drawing/2014/main" id="{B51DAC58-3209-4F04-B05D-CC587C84B4E2}"/>
              </a:ext>
            </a:extLst>
          </p:cNvPr>
          <p:cNvCxnSpPr/>
          <p:nvPr/>
        </p:nvCxnSpPr>
        <p:spPr>
          <a:xfrm rot="10800000" flipV="1">
            <a:off x="2208497" y="4313053"/>
            <a:ext cx="893617" cy="860798"/>
          </a:xfrm>
          <a:prstGeom prst="bentConnector3">
            <a:avLst/>
          </a:prstGeom>
          <a:noFill/>
          <a:ln w="38100" cap="flat" cmpd="sng" algn="ctr">
            <a:solidFill>
              <a:srgbClr val="4BACC6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7F582F4-1C3E-46EF-BF02-FB2182532FB8}"/>
              </a:ext>
            </a:extLst>
          </p:cNvPr>
          <p:cNvCxnSpPr/>
          <p:nvPr/>
        </p:nvCxnSpPr>
        <p:spPr>
          <a:xfrm>
            <a:off x="4091811" y="4236852"/>
            <a:ext cx="1897949" cy="0"/>
          </a:xfrm>
          <a:prstGeom prst="line">
            <a:avLst/>
          </a:prstGeom>
          <a:noFill/>
          <a:ln w="38100" cap="flat" cmpd="sng" algn="ctr">
            <a:solidFill>
              <a:srgbClr val="4BACC6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7A4824-8616-4F50-85CC-6BEC22292DBE}"/>
              </a:ext>
            </a:extLst>
          </p:cNvPr>
          <p:cNvCxnSpPr/>
          <p:nvPr/>
        </p:nvCxnSpPr>
        <p:spPr>
          <a:xfrm>
            <a:off x="4091811" y="4313053"/>
            <a:ext cx="1897949" cy="0"/>
          </a:xfrm>
          <a:prstGeom prst="line">
            <a:avLst/>
          </a:prstGeom>
          <a:noFill/>
          <a:ln w="38100" cap="flat" cmpd="sng" algn="ctr">
            <a:solidFill>
              <a:srgbClr val="4BACC6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87C4D6-CAB2-44C1-A5AA-90553193DCA1}"/>
              </a:ext>
            </a:extLst>
          </p:cNvPr>
          <p:cNvSpPr txBox="1"/>
          <p:nvPr/>
        </p:nvSpPr>
        <p:spPr>
          <a:xfrm>
            <a:off x="5609448" y="4774989"/>
            <a:ext cx="189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kern="0" dirty="0">
                <a:solidFill>
                  <a:srgbClr val="00B0F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Hybrid Connection Manager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B184AD2-F58E-4261-B97D-5C7C695C80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3371" y="367484"/>
            <a:ext cx="898606" cy="957309"/>
          </a:xfrm>
          <a:prstGeom prst="rect">
            <a:avLst/>
          </a:prstGeom>
        </p:spPr>
      </p:pic>
      <p:sp>
        <p:nvSpPr>
          <p:cNvPr id="25" name="Rectangular Callout 25">
            <a:extLst>
              <a:ext uri="{FF2B5EF4-FFF2-40B4-BE49-F238E27FC236}">
                <a16:creationId xmlns:a16="http://schemas.microsoft.com/office/drawing/2014/main" id="{6B3D9CFD-BA9D-4E30-9C78-2DCBF8FBBDB6}"/>
              </a:ext>
            </a:extLst>
          </p:cNvPr>
          <p:cNvSpPr/>
          <p:nvPr/>
        </p:nvSpPr>
        <p:spPr bwMode="auto">
          <a:xfrm>
            <a:off x="6851896" y="5544262"/>
            <a:ext cx="1438332" cy="611411"/>
          </a:xfrm>
          <a:prstGeom prst="wedgeRectCallout">
            <a:avLst>
              <a:gd name="adj1" fmla="val 33392"/>
              <a:gd name="adj2" fmla="val -151709"/>
            </a:avLst>
          </a:prstGeom>
          <a:solidFill>
            <a:srgbClr val="7030A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89642" rIns="89642" bIns="8964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Hostname &amp; Port</a:t>
            </a:r>
          </a:p>
        </p:txBody>
      </p:sp>
      <p:sp>
        <p:nvSpPr>
          <p:cNvPr id="26" name="Rectangular Callout 26">
            <a:extLst>
              <a:ext uri="{FF2B5EF4-FFF2-40B4-BE49-F238E27FC236}">
                <a16:creationId xmlns:a16="http://schemas.microsoft.com/office/drawing/2014/main" id="{8E6486E9-8C9D-4F68-BEBF-85350EFA9E69}"/>
              </a:ext>
            </a:extLst>
          </p:cNvPr>
          <p:cNvSpPr/>
          <p:nvPr/>
        </p:nvSpPr>
        <p:spPr bwMode="auto">
          <a:xfrm>
            <a:off x="3394168" y="5544262"/>
            <a:ext cx="1337991" cy="611411"/>
          </a:xfrm>
          <a:prstGeom prst="wedgeRectCallout">
            <a:avLst>
              <a:gd name="adj1" fmla="val -32204"/>
              <a:gd name="adj2" fmla="val -206999"/>
            </a:avLst>
          </a:prstGeom>
          <a:solidFill>
            <a:srgbClr val="7030A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42" tIns="89642" rIns="89642" bIns="8964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68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Hostname &amp; Port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1EAB3B7-4C49-40BC-B7BD-785AA3DC489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664" y="3867973"/>
            <a:ext cx="780290" cy="7802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66C164A-61C2-40D3-8914-34E59E3F61D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90865" y="3933797"/>
            <a:ext cx="709355" cy="70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610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C8E11C-142F-4817-8337-1E606B35DFBA}"/>
              </a:ext>
            </a:extLst>
          </p:cNvPr>
          <p:cNvSpPr/>
          <p:nvPr/>
        </p:nvSpPr>
        <p:spPr>
          <a:xfrm>
            <a:off x="443345" y="3258589"/>
            <a:ext cx="5946371" cy="1817713"/>
          </a:xfrm>
          <a:prstGeom prst="rect">
            <a:avLst/>
          </a:prstGeom>
          <a:solidFill>
            <a:srgbClr val="0878D1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000"/>
            <a:r>
              <a:rPr lang="en-AU" sz="5294" spc="-98" dirty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Azure</a:t>
            </a:r>
            <a:r>
              <a:rPr lang="en-AU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AU" sz="5294" spc="-98" dirty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Integration</a:t>
            </a:r>
          </a:p>
          <a:p>
            <a:pPr marL="72000">
              <a:lnSpc>
                <a:spcPts val="3500"/>
              </a:lnSpc>
            </a:pPr>
            <a:r>
              <a:rPr lang="en-AU" sz="4000" spc="-98" dirty="0">
                <a:ln w="3175">
                  <a:noFill/>
                </a:ln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State of the Union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AE6BC9-6A45-452A-817C-81C0EBA082C8}"/>
              </a:ext>
            </a:extLst>
          </p:cNvPr>
          <p:cNvSpPr/>
          <p:nvPr/>
        </p:nvSpPr>
        <p:spPr>
          <a:xfrm>
            <a:off x="443345" y="5076302"/>
            <a:ext cx="5946371" cy="1399309"/>
          </a:xfrm>
          <a:prstGeom prst="rect">
            <a:avLst/>
          </a:prstGeom>
          <a:solidFill>
            <a:srgbClr val="0878D1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72000"/>
            <a:r>
              <a:rPr lang="en-AU" sz="3137" dirty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Martin</a:t>
            </a:r>
            <a:r>
              <a:rPr lang="en-AU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AU" sz="3137" dirty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Abbott</a:t>
            </a:r>
          </a:p>
          <a:p>
            <a:pPr marL="72000"/>
            <a:r>
              <a:rPr lang="en-AU" sz="3137" dirty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@</a:t>
            </a:r>
            <a:r>
              <a:rPr lang="en-AU" sz="3137" dirty="0" err="1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martinabbott</a:t>
            </a:r>
            <a:endParaRPr lang="en-AU" sz="3137" dirty="0">
              <a:gradFill>
                <a:gsLst>
                  <a:gs pos="57576">
                    <a:srgbClr val="FFFFFF"/>
                  </a:gs>
                  <a:gs pos="35000">
                    <a:srgbClr val="FFFFFF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9970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9E8E-1DF7-452A-90A7-8F47AE92A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On-premises Data Management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306F0-69A6-4A97-A662-A4320DF56B71}"/>
              </a:ext>
            </a:extLst>
          </p:cNvPr>
          <p:cNvSpPr txBox="1">
            <a:spLocks/>
          </p:cNvSpPr>
          <p:nvPr/>
        </p:nvSpPr>
        <p:spPr>
          <a:xfrm>
            <a:off x="609600" y="1600202"/>
            <a:ext cx="6027868" cy="4037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Questrial" charset="0"/>
                <a:ea typeface="Questrial" charset="0"/>
                <a:cs typeface="Questrial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>
                    <a:lumMod val="50000"/>
                    <a:lumOff val="50000"/>
                  </a:schemeClr>
                </a:solidFill>
                <a:latin typeface="Questrial" charset="0"/>
                <a:ea typeface="Questrial" charset="0"/>
                <a:cs typeface="Questrial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>
                    <a:lumMod val="50000"/>
                    <a:lumOff val="50000"/>
                  </a:schemeClr>
                </a:solidFill>
                <a:latin typeface="Questrial" charset="0"/>
                <a:ea typeface="Questrial" charset="0"/>
                <a:cs typeface="Questrial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>
                    <a:lumMod val="50000"/>
                    <a:lumOff val="50000"/>
                  </a:schemeClr>
                </a:solidFill>
                <a:latin typeface="Questrial" charset="0"/>
                <a:ea typeface="Questrial" charset="0"/>
                <a:cs typeface="Questrial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>
                    <a:lumMod val="50000"/>
                    <a:lumOff val="50000"/>
                  </a:schemeClr>
                </a:solidFill>
                <a:latin typeface="Questrial" charset="0"/>
                <a:ea typeface="Questrial" charset="0"/>
                <a:cs typeface="Questrial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Download and install the gateway on-premises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Create and associate a data gateway in Azure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Connect Logic App / Power App / etc to gateway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Can run over ExpressRoute</a:t>
            </a:r>
          </a:p>
          <a:p>
            <a:r>
              <a:rPr lang="en-AU" sz="20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Works with connectors for Logic Apps, Power Apps, Flow &amp; Power BI: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50000"/>
                  <a:lumOff val="50000"/>
                </a:sys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2" descr="Find &quot;On-premises data gateway&quot;">
            <a:extLst>
              <a:ext uri="{FF2B5EF4-FFF2-40B4-BE49-F238E27FC236}">
                <a16:creationId xmlns:a16="http://schemas.microsoft.com/office/drawing/2014/main" id="{938AECAD-AD00-459A-AC44-8E4D786A1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468" y="1600202"/>
            <a:ext cx="4944932" cy="322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81AA5D-F511-48E4-A2A0-39F9329FA1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46485" y="378181"/>
            <a:ext cx="935915" cy="935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3A480-955A-4315-AF2C-31849D4FAB07}"/>
              </a:ext>
            </a:extLst>
          </p:cNvPr>
          <p:cNvSpPr txBox="1"/>
          <p:nvPr/>
        </p:nvSpPr>
        <p:spPr>
          <a:xfrm>
            <a:off x="993370" y="3809495"/>
            <a:ext cx="6045799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BizTalk Server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DB2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File System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Informix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MQ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MySQL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Oracle Database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75E76-89CE-44C7-B8C8-F70B4908A35D}"/>
              </a:ext>
            </a:extLst>
          </p:cNvPr>
          <p:cNvSpPr txBox="1"/>
          <p:nvPr/>
        </p:nvSpPr>
        <p:spPr>
          <a:xfrm>
            <a:off x="3300152" y="3809495"/>
            <a:ext cx="6107085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PostgreSQL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SAP Application Server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SAP Message Server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SharePoint for HTTP only, not HTTPS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SQL Server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Teradata</a:t>
            </a:r>
          </a:p>
        </p:txBody>
      </p:sp>
    </p:spTree>
    <p:extLst>
      <p:ext uri="{BB962C8B-B14F-4D97-AF65-F5344CB8AC3E}">
        <p14:creationId xmlns:p14="http://schemas.microsoft.com/office/powerpoint/2010/main" val="3493120485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13CB-24C9-45A9-83A0-00361BCA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Azure Stream Analytics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DF576E-39D8-4E81-AF12-302C1E2B5654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6033966" cy="5135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Questrial" charset="0"/>
                <a:ea typeface="Questrial" charset="0"/>
                <a:cs typeface="Questrial" charset="0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>
                    <a:lumMod val="50000"/>
                    <a:lumOff val="50000"/>
                  </a:schemeClr>
                </a:solidFill>
                <a:latin typeface="Questrial" charset="0"/>
                <a:ea typeface="Questrial" charset="0"/>
                <a:cs typeface="Questrial" charset="0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>
                    <a:lumMod val="50000"/>
                    <a:lumOff val="50000"/>
                  </a:schemeClr>
                </a:solidFill>
                <a:latin typeface="Questrial" charset="0"/>
                <a:ea typeface="Questrial" charset="0"/>
                <a:cs typeface="Questrial" charset="0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7" kern="1200">
                <a:solidFill>
                  <a:schemeClr val="tx1">
                    <a:lumMod val="50000"/>
                    <a:lumOff val="50000"/>
                  </a:schemeClr>
                </a:solidFill>
                <a:latin typeface="Questrial" charset="0"/>
                <a:ea typeface="Questrial" charset="0"/>
                <a:cs typeface="Questrial" charset="0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7" kern="1200">
                <a:solidFill>
                  <a:schemeClr val="tx1">
                    <a:lumMod val="50000"/>
                    <a:lumOff val="50000"/>
                  </a:schemeClr>
                </a:solidFill>
                <a:latin typeface="Questrial" charset="0"/>
                <a:ea typeface="Questrial" charset="0"/>
                <a:cs typeface="Questrial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Real-time stream processing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Complex Event Processing at scale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a subset of T-SQL with functions specific to stream processing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Perform geospatial queries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4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Enrich with reference data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Serverless, pay per use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Output to multiple locations, including</a:t>
            </a:r>
          </a:p>
          <a:p>
            <a:pPr lvl="1" indent="-457189">
              <a:buFont typeface="Arial" panose="020B0604020202020204" pitchFamily="34" charset="0"/>
              <a:buChar char="•"/>
              <a:defRPr/>
            </a:pPr>
            <a:r>
              <a:rPr lang="en-AU" sz="16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Service Bus</a:t>
            </a:r>
          </a:p>
          <a:p>
            <a:pPr lvl="1" indent="-457189">
              <a:buFont typeface="Arial" panose="020B0604020202020204" pitchFamily="34" charset="0"/>
              <a:buChar char="•"/>
              <a:defRPr/>
            </a:pPr>
            <a:r>
              <a:rPr lang="en-AU" sz="16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Storage</a:t>
            </a:r>
          </a:p>
          <a:p>
            <a:pPr lvl="1" indent="-457189">
              <a:buFont typeface="Arial" panose="020B0604020202020204" pitchFamily="34" charset="0"/>
              <a:buChar char="•"/>
              <a:defRPr/>
            </a:pPr>
            <a:r>
              <a:rPr lang="en-AU" sz="16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Database</a:t>
            </a:r>
          </a:p>
          <a:p>
            <a:pPr lvl="1" indent="-457189">
              <a:buFont typeface="Arial" panose="020B0604020202020204" pitchFamily="34" charset="0"/>
              <a:buChar char="•"/>
              <a:defRPr/>
            </a:pPr>
            <a:r>
              <a:rPr lang="en-AU" sz="16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Data Lake Store</a:t>
            </a:r>
          </a:p>
          <a:p>
            <a:pPr lvl="1" indent="-457189">
              <a:buFont typeface="Arial" panose="020B0604020202020204" pitchFamily="34" charset="0"/>
              <a:buChar char="•"/>
              <a:defRPr/>
            </a:pPr>
            <a:r>
              <a:rPr lang="en-AU" sz="1600" dirty="0" err="1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CosmosDB</a:t>
            </a:r>
            <a:endParaRPr lang="en-AU" sz="1600" dirty="0">
              <a:solidFill>
                <a:sysClr val="windowText" lastClr="000000">
                  <a:lumMod val="50000"/>
                  <a:lumOff val="50000"/>
                </a:sys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 indent="-457189">
              <a:buFont typeface="Arial" panose="020B0604020202020204" pitchFamily="34" charset="0"/>
              <a:buChar char="•"/>
              <a:defRPr/>
            </a:pPr>
            <a:r>
              <a:rPr lang="en-AU" sz="16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Power BI</a:t>
            </a:r>
          </a:p>
          <a:p>
            <a:pPr marL="457189" marR="0" lvl="0" indent="-457189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50000"/>
                  <a:lumOff val="50000"/>
                </a:sys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A294D7-E948-4AB7-9CF3-7362ECACB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580" y="257025"/>
            <a:ext cx="1383186" cy="1089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5E5484-F174-4ADB-B9CC-4FF0D8BDA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812" y="1600201"/>
            <a:ext cx="5571154" cy="459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1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13CB-24C9-45A9-83A0-00361BCA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Azure Data Factory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B17C8-AB0A-41D9-BFCD-B3E9F593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382" y="0"/>
            <a:ext cx="6851072" cy="68510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426706-A075-4702-BB62-6BA3174512DE}"/>
              </a:ext>
            </a:extLst>
          </p:cNvPr>
          <p:cNvSpPr txBox="1">
            <a:spLocks/>
          </p:cNvSpPr>
          <p:nvPr/>
        </p:nvSpPr>
        <p:spPr>
          <a:xfrm>
            <a:off x="1281545" y="2118311"/>
            <a:ext cx="6982692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705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Later today!</a:t>
            </a:r>
          </a:p>
        </p:txBody>
      </p:sp>
    </p:spTree>
    <p:extLst>
      <p:ext uri="{BB962C8B-B14F-4D97-AF65-F5344CB8AC3E}">
        <p14:creationId xmlns:p14="http://schemas.microsoft.com/office/powerpoint/2010/main" val="344450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13CB-24C9-45A9-83A0-00361BCA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Azure IoT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B17C8-AB0A-41D9-BFCD-B3E9F5930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382" y="0"/>
            <a:ext cx="6851072" cy="68510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2426706-A075-4702-BB62-6BA3174512DE}"/>
              </a:ext>
            </a:extLst>
          </p:cNvPr>
          <p:cNvSpPr txBox="1">
            <a:spLocks/>
          </p:cNvSpPr>
          <p:nvPr/>
        </p:nvSpPr>
        <p:spPr>
          <a:xfrm>
            <a:off x="1281545" y="2118311"/>
            <a:ext cx="6982692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AU" dirty="0"/>
              <a:t>Later today!</a:t>
            </a:r>
          </a:p>
        </p:txBody>
      </p:sp>
    </p:spTree>
    <p:extLst>
      <p:ext uri="{BB962C8B-B14F-4D97-AF65-F5344CB8AC3E}">
        <p14:creationId xmlns:p14="http://schemas.microsoft.com/office/powerpoint/2010/main" val="204304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FCDB9E-651B-480D-B9BD-3D1D01AB7629}"/>
              </a:ext>
            </a:extLst>
          </p:cNvPr>
          <p:cNvSpPr txBox="1"/>
          <p:nvPr/>
        </p:nvSpPr>
        <p:spPr>
          <a:xfrm>
            <a:off x="550911" y="809452"/>
            <a:ext cx="5071797" cy="22898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7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Putting it in action!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DCA061-8E3D-425F-8767-F076FB6FD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739" y="809452"/>
            <a:ext cx="5343808" cy="52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B43F-E07B-4ABA-AF02-EABCE716E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Further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9E422-B296-42D5-92EF-893F4178F497}"/>
              </a:ext>
            </a:extLst>
          </p:cNvPr>
          <p:cNvSpPr txBox="1"/>
          <p:nvPr/>
        </p:nvSpPr>
        <p:spPr>
          <a:xfrm>
            <a:off x="266919" y="1189176"/>
            <a:ext cx="11655839" cy="491519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Documentation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https://docs.microsoft.com/en-au/azure/#pivot=products&amp;panel=integration</a:t>
            </a: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>
              <a:lnSpc>
                <a:spcPct val="20000"/>
              </a:lnSpc>
              <a:spcAft>
                <a:spcPts val="600"/>
              </a:spcAft>
            </a:pPr>
            <a:endParaRPr lang="en-AU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Architecture Messaging Patterns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https://docs.microsoft.com/en-us/azure/architecture/patterns/category/messaging</a:t>
            </a:r>
            <a:endParaRPr lang="en-AU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20000"/>
              </a:lnSpc>
              <a:spcAft>
                <a:spcPts val="600"/>
              </a:spcAft>
            </a:pP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Integration Mondays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http://www.integrationusergroup.com/upcoming-events/</a:t>
            </a: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>
              <a:lnSpc>
                <a:spcPct val="20000"/>
              </a:lnSpc>
              <a:spcAft>
                <a:spcPts val="600"/>
              </a:spcAft>
            </a:pPr>
            <a:endParaRPr lang="en-AU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Middleware Fridays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http://www.integrationusergroup.com/middleware-friday/</a:t>
            </a: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>
              <a:lnSpc>
                <a:spcPct val="20000"/>
              </a:lnSpc>
              <a:spcAft>
                <a:spcPts val="600"/>
              </a:spcAft>
            </a:pPr>
            <a:endParaRPr lang="en-AU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Integration Down Under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https://twitter.com/integration_du</a:t>
            </a: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124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09F02C8-F894-48D6-8B02-94BD089097C0}"/>
              </a:ext>
            </a:extLst>
          </p:cNvPr>
          <p:cNvSpPr txBox="1">
            <a:spLocks/>
          </p:cNvSpPr>
          <p:nvPr/>
        </p:nvSpPr>
        <p:spPr>
          <a:xfrm>
            <a:off x="893859" y="260428"/>
            <a:ext cx="6659591" cy="1616569"/>
          </a:xfrm>
          <a:prstGeom prst="rect">
            <a:avLst/>
          </a:prstGeom>
        </p:spPr>
        <p:txBody>
          <a:bodyPr vert="horz" lIns="121886" tIns="60943" rIns="121886" bIns="6094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896386"/>
            <a:r>
              <a:rPr lang="en-AU" sz="4800" spc="-40" dirty="0">
                <a:solidFill>
                  <a:srgbClr val="0078D7"/>
                </a:solidFill>
                <a:latin typeface="Segoe UI Light" panose="020B0502040204020203" pitchFamily="34" charset="0"/>
                <a:ea typeface="Open Sans Light" panose="020B0306030504020204" pitchFamily="34" charset="0"/>
                <a:cs typeface="Segoe UI Light" panose="020B0502040204020203" pitchFamily="34" charset="0"/>
              </a:rPr>
              <a:t>Who am I?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FC0C48F-6F0C-42BB-8C14-4105580EEE43}"/>
              </a:ext>
            </a:extLst>
          </p:cNvPr>
          <p:cNvSpPr txBox="1">
            <a:spLocks/>
          </p:cNvSpPr>
          <p:nvPr/>
        </p:nvSpPr>
        <p:spPr>
          <a:xfrm>
            <a:off x="893860" y="1535028"/>
            <a:ext cx="6659590" cy="4222161"/>
          </a:xfrm>
          <a:prstGeom prst="rect">
            <a:avLst/>
          </a:prstGeom>
        </p:spPr>
        <p:txBody>
          <a:bodyPr vert="horz" lIns="121886" tIns="60943" rIns="121886" bIns="60943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indent="-336145" defTabSz="896386"/>
            <a:r>
              <a:rPr lang="en-US" sz="2400" dirty="0">
                <a:solidFill>
                  <a:srgbClr val="353535"/>
                </a:solidFill>
                <a:latin typeface="Segoe UI Semilight"/>
              </a:rPr>
              <a:t>Microsoft Azure MVP</a:t>
            </a:r>
          </a:p>
          <a:p>
            <a:pPr marL="336145" indent="-336145" defTabSz="896386"/>
            <a:r>
              <a:rPr lang="en-US" sz="2400" dirty="0" err="1">
                <a:solidFill>
                  <a:srgbClr val="353535"/>
                </a:solidFill>
                <a:latin typeface="Segoe UI Semilight"/>
              </a:rPr>
              <a:t>Organiser</a:t>
            </a:r>
            <a:r>
              <a:rPr lang="en-US" sz="2400" dirty="0">
                <a:solidFill>
                  <a:srgbClr val="353535"/>
                </a:solidFill>
                <a:latin typeface="Segoe UI Semilight"/>
              </a:rPr>
              <a:t> of Perth MS Cloud Computing User Group</a:t>
            </a:r>
          </a:p>
          <a:p>
            <a:pPr marL="336145" indent="-336145" defTabSz="896386"/>
            <a:r>
              <a:rPr lang="en-US" sz="2400" dirty="0">
                <a:solidFill>
                  <a:srgbClr val="353535"/>
                </a:solidFill>
              </a:rPr>
              <a:t>Global Admin of Global Azure Bootcamp</a:t>
            </a:r>
          </a:p>
          <a:p>
            <a:pPr marL="336145" indent="-336145" defTabSz="896386"/>
            <a:r>
              <a:rPr lang="en-US" sz="2400" dirty="0">
                <a:solidFill>
                  <a:srgbClr val="353535"/>
                </a:solidFill>
                <a:latin typeface="Segoe UI Semilight"/>
              </a:rPr>
              <a:t>Global Admin of Global Integration Bootcamp</a:t>
            </a:r>
          </a:p>
          <a:p>
            <a:pPr marL="336145" indent="-336145" defTabSz="896386"/>
            <a:r>
              <a:rPr lang="en-US" sz="2400" dirty="0">
                <a:solidFill>
                  <a:srgbClr val="353535"/>
                </a:solidFill>
                <a:latin typeface="Segoe UI Semilight"/>
              </a:rPr>
              <a:t>Admin of Integration Down Under</a:t>
            </a:r>
          </a:p>
          <a:p>
            <a:pPr marL="336145" indent="-336145" defTabSz="896386"/>
            <a:r>
              <a:rPr lang="en-US" sz="2400" dirty="0">
                <a:solidFill>
                  <a:srgbClr val="353535"/>
                </a:solidFill>
                <a:latin typeface="Segoe UI Semilight"/>
              </a:rPr>
              <a:t>Co-author of “Robust Cloud Integration with Azure”</a:t>
            </a:r>
          </a:p>
          <a:p>
            <a:pPr marL="336145" indent="-336145" defTabSz="896386"/>
            <a:r>
              <a:rPr lang="en-US" sz="2400" dirty="0">
                <a:solidFill>
                  <a:srgbClr val="353535"/>
                </a:solidFill>
                <a:latin typeface="Segoe UI Semilight"/>
              </a:rPr>
              <a:t>@</a:t>
            </a:r>
            <a:r>
              <a:rPr lang="en-US" sz="2400" dirty="0" err="1">
                <a:solidFill>
                  <a:srgbClr val="353535"/>
                </a:solidFill>
                <a:latin typeface="Segoe UI Semilight"/>
              </a:rPr>
              <a:t>martinabbott</a:t>
            </a:r>
            <a:endParaRPr lang="en-AU" sz="2400" dirty="0">
              <a:solidFill>
                <a:srgbClr val="353535"/>
              </a:solidFill>
              <a:latin typeface="Segoe UI Semi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BD08D4-8BA6-4B76-B499-A2EC04063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1" r="26431" b="9486"/>
          <a:stretch/>
        </p:blipFill>
        <p:spPr>
          <a:xfrm>
            <a:off x="7964632" y="605823"/>
            <a:ext cx="3784023" cy="564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9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e 28"/>
          <p:cNvSpPr/>
          <p:nvPr/>
        </p:nvSpPr>
        <p:spPr bwMode="auto">
          <a:xfrm>
            <a:off x="7121515" y="1739551"/>
            <a:ext cx="3316772" cy="3316772"/>
          </a:xfrm>
          <a:prstGeom prst="pie">
            <a:avLst>
              <a:gd name="adj1" fmla="val 9173403"/>
              <a:gd name="adj2" fmla="val 16187254"/>
            </a:avLst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79285" tIns="143428" rIns="179285" bIns="14342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Pie 27"/>
          <p:cNvSpPr/>
          <p:nvPr/>
        </p:nvSpPr>
        <p:spPr bwMode="auto">
          <a:xfrm>
            <a:off x="7121515" y="1739551"/>
            <a:ext cx="3316772" cy="3316772"/>
          </a:xfrm>
          <a:prstGeom prst="pie">
            <a:avLst>
              <a:gd name="adj1" fmla="val 16169218"/>
              <a:gd name="adj2" fmla="val 1868252"/>
            </a:avLst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79285" tIns="143428" rIns="179285" bIns="14342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Pie 23"/>
          <p:cNvSpPr/>
          <p:nvPr/>
        </p:nvSpPr>
        <p:spPr bwMode="auto">
          <a:xfrm>
            <a:off x="7121258" y="1734781"/>
            <a:ext cx="3297945" cy="3316772"/>
          </a:xfrm>
          <a:prstGeom prst="pie">
            <a:avLst>
              <a:gd name="adj1" fmla="val 5439007"/>
              <a:gd name="adj2" fmla="val 9170946"/>
            </a:avLst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79285" tIns="143428" rIns="179285" bIns="14342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2" y="8268"/>
            <a:ext cx="5647787" cy="6849245"/>
          </a:xfrm>
          <a:prstGeom prst="rect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602" y="534709"/>
            <a:ext cx="5434040" cy="329485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3137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Azure Integration Services</a:t>
            </a:r>
          </a:p>
          <a:p>
            <a:pPr marL="560241" indent="-560241" defTabSz="914367">
              <a:lnSpc>
                <a:spcPct val="90000"/>
              </a:lnSpc>
              <a:spcAft>
                <a:spcPts val="588"/>
              </a:spcAft>
              <a:buFont typeface="Wingdings" panose="05000000000000000000" pitchFamily="2" charset="2"/>
              <a:buChar char="ü"/>
            </a:pPr>
            <a:r>
              <a:rPr lang="en-US" sz="2353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+mj-lt"/>
              </a:rPr>
              <a:t>Hybrid</a:t>
            </a:r>
          </a:p>
          <a:p>
            <a:pPr marL="560241" indent="-560241" defTabSz="914367">
              <a:lnSpc>
                <a:spcPct val="90000"/>
              </a:lnSpc>
              <a:spcAft>
                <a:spcPts val="588"/>
              </a:spcAft>
              <a:buFont typeface="Wingdings" panose="05000000000000000000" pitchFamily="2" charset="2"/>
              <a:buChar char="ü"/>
            </a:pPr>
            <a:r>
              <a:rPr lang="en-US" sz="2353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+mj-lt"/>
              </a:rPr>
              <a:t>API First</a:t>
            </a:r>
          </a:p>
          <a:p>
            <a:pPr marL="560241" indent="-560241" defTabSz="914367">
              <a:lnSpc>
                <a:spcPct val="90000"/>
              </a:lnSpc>
              <a:spcAft>
                <a:spcPts val="588"/>
              </a:spcAft>
              <a:buFont typeface="Wingdings" panose="05000000000000000000" pitchFamily="2" charset="2"/>
              <a:buChar char="ü"/>
            </a:pPr>
            <a:r>
              <a:rPr lang="en-US" sz="2353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+mj-lt"/>
              </a:rPr>
              <a:t>Connect Everything</a:t>
            </a:r>
          </a:p>
          <a:p>
            <a:pPr marL="560241" indent="-560241" defTabSz="914367">
              <a:lnSpc>
                <a:spcPct val="90000"/>
              </a:lnSpc>
              <a:spcAft>
                <a:spcPts val="588"/>
              </a:spcAft>
              <a:buFont typeface="Wingdings" panose="05000000000000000000" pitchFamily="2" charset="2"/>
              <a:buChar char="ü"/>
            </a:pPr>
            <a:r>
              <a:rPr lang="en-US" sz="2353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+mj-lt"/>
              </a:rPr>
              <a:t>Gain Insights</a:t>
            </a:r>
          </a:p>
          <a:p>
            <a:pPr marL="560241" indent="-560241" defTabSz="914367">
              <a:lnSpc>
                <a:spcPct val="90000"/>
              </a:lnSpc>
              <a:spcAft>
                <a:spcPts val="588"/>
              </a:spcAft>
              <a:buFont typeface="Wingdings" panose="05000000000000000000" pitchFamily="2" charset="2"/>
              <a:buChar char="ü"/>
            </a:pPr>
            <a:r>
              <a:rPr lang="en-US" sz="2353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+mj-lt"/>
              </a:rPr>
              <a:t>Enterprise Messaging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endParaRPr lang="en-US" sz="3529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6" name="AutoShape 2" descr="LogicAppsIcon"/>
          <p:cNvSpPr>
            <a:spLocks noChangeAspect="1" noChangeArrowheads="1"/>
          </p:cNvSpPr>
          <p:nvPr/>
        </p:nvSpPr>
        <p:spPr bwMode="auto">
          <a:xfrm>
            <a:off x="152517" y="-141136"/>
            <a:ext cx="298808" cy="29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9" name="AutoShape 4" descr="LogicAppsIcon"/>
          <p:cNvSpPr>
            <a:spLocks noChangeAspect="1" noChangeArrowheads="1"/>
          </p:cNvSpPr>
          <p:nvPr/>
        </p:nvSpPr>
        <p:spPr bwMode="auto">
          <a:xfrm>
            <a:off x="301921" y="8268"/>
            <a:ext cx="298808" cy="29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27" name="Pie 26"/>
          <p:cNvSpPr/>
          <p:nvPr/>
        </p:nvSpPr>
        <p:spPr bwMode="auto">
          <a:xfrm>
            <a:off x="7122332" y="1739551"/>
            <a:ext cx="3316772" cy="3316772"/>
          </a:xfrm>
          <a:prstGeom prst="pie">
            <a:avLst>
              <a:gd name="adj1" fmla="val 1868663"/>
              <a:gd name="adj2" fmla="val 5485009"/>
            </a:avLst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79285" tIns="143428" rIns="179285" bIns="14342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7650701" y="2282121"/>
            <a:ext cx="2241062" cy="224106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79285" rIns="179285" bIns="179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62478" y="3711370"/>
            <a:ext cx="1835405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b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BizTalk Server</a:t>
            </a:r>
          </a:p>
        </p:txBody>
      </p:sp>
      <p:pic>
        <p:nvPicPr>
          <p:cNvPr id="1030" name="Picture 6" descr="Image result for Logic Apps Logo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139" y="3174304"/>
            <a:ext cx="494968" cy="50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427" y="3181926"/>
            <a:ext cx="470270" cy="5294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49382" y="2633073"/>
            <a:ext cx="1835405" cy="5340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 b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Logic Apps</a:t>
            </a:r>
          </a:p>
        </p:txBody>
      </p:sp>
      <p:sp>
        <p:nvSpPr>
          <p:cNvPr id="30" name="Rectangle 29"/>
          <p:cNvSpPr/>
          <p:nvPr/>
        </p:nvSpPr>
        <p:spPr>
          <a:xfrm rot="18548746">
            <a:off x="7370049" y="2050117"/>
            <a:ext cx="2958202" cy="2958202"/>
          </a:xfrm>
          <a:prstGeom prst="rect">
            <a:avLst/>
          </a:prstGeom>
          <a:noFill/>
        </p:spPr>
        <p:txBody>
          <a:bodyPr spcFirstLastPara="1" wrap="none" lIns="89642" tIns="44821" rIns="89642" bIns="44821" numCol="1">
            <a:prstTxWarp prst="textArchUp">
              <a:avLst>
                <a:gd name="adj" fmla="val 7235703"/>
              </a:avLst>
            </a:prstTxWarp>
            <a:spAutoFit/>
          </a:bodyPr>
          <a:lstStyle/>
          <a:p>
            <a:pPr algn="ctr" defTabSz="914367"/>
            <a:r>
              <a:rPr lang="en-US" sz="1961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505050">
                      <a:alpha val="4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CONNECTORS</a:t>
            </a:r>
          </a:p>
        </p:txBody>
      </p:sp>
      <p:sp>
        <p:nvSpPr>
          <p:cNvPr id="32" name="Rectangle 31"/>
          <p:cNvSpPr/>
          <p:nvPr/>
        </p:nvSpPr>
        <p:spPr>
          <a:xfrm rot="3469325">
            <a:off x="7202481" y="2045846"/>
            <a:ext cx="2958202" cy="2958202"/>
          </a:xfrm>
          <a:prstGeom prst="rect">
            <a:avLst/>
          </a:prstGeom>
          <a:noFill/>
        </p:spPr>
        <p:txBody>
          <a:bodyPr spcFirstLastPara="1" wrap="none" lIns="89642" tIns="44821" rIns="89642" bIns="44821" numCol="1">
            <a:prstTxWarp prst="textArchUp">
              <a:avLst>
                <a:gd name="adj" fmla="val 6105215"/>
              </a:avLst>
            </a:prstTxWarp>
            <a:spAutoFit/>
          </a:bodyPr>
          <a:lstStyle/>
          <a:p>
            <a:pPr algn="ctr" defTabSz="914367"/>
            <a:r>
              <a:rPr lang="en-US" sz="1961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505050">
                      <a:alpha val="4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AZURE SERVICES</a:t>
            </a:r>
          </a:p>
        </p:txBody>
      </p:sp>
      <p:sp>
        <p:nvSpPr>
          <p:cNvPr id="33" name="Rectangle 32"/>
          <p:cNvSpPr/>
          <p:nvPr/>
        </p:nvSpPr>
        <p:spPr>
          <a:xfrm rot="2190289">
            <a:off x="7349801" y="1427798"/>
            <a:ext cx="3323105" cy="3508258"/>
          </a:xfrm>
          <a:prstGeom prst="rect">
            <a:avLst/>
          </a:prstGeom>
          <a:noFill/>
        </p:spPr>
        <p:txBody>
          <a:bodyPr spcFirstLastPara="1" wrap="none" lIns="89642" tIns="44821" rIns="89642" bIns="44821" numCol="1">
            <a:prstTxWarp prst="textArchDown">
              <a:avLst>
                <a:gd name="adj" fmla="val 414609"/>
              </a:avLst>
            </a:prstTxWarp>
            <a:spAutoFit/>
          </a:bodyPr>
          <a:lstStyle/>
          <a:p>
            <a:pPr algn="ctr" defTabSz="914367"/>
            <a:r>
              <a:rPr lang="en-US" sz="1961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505050">
                      <a:alpha val="4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API  MGT</a:t>
            </a:r>
          </a:p>
        </p:txBody>
      </p:sp>
      <p:sp>
        <p:nvSpPr>
          <p:cNvPr id="35" name="Rectangle 34"/>
          <p:cNvSpPr/>
          <p:nvPr/>
        </p:nvSpPr>
        <p:spPr>
          <a:xfrm rot="19712207">
            <a:off x="7485974" y="2150996"/>
            <a:ext cx="2632326" cy="2720745"/>
          </a:xfrm>
          <a:prstGeom prst="rect">
            <a:avLst/>
          </a:prstGeom>
          <a:noFill/>
        </p:spPr>
        <p:txBody>
          <a:bodyPr spcFirstLastPara="1" wrap="none" lIns="89642" tIns="44821" rIns="89642" bIns="44821" numCol="1">
            <a:prstTxWarp prst="textArchDown">
              <a:avLst>
                <a:gd name="adj" fmla="val 16930945"/>
              </a:avLst>
            </a:prstTxWarp>
            <a:spAutoFit/>
          </a:bodyPr>
          <a:lstStyle/>
          <a:p>
            <a:pPr algn="ctr" defTabSz="914367"/>
            <a:r>
              <a:rPr lang="en-US" sz="1961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505050">
                      <a:alpha val="4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MESSAGING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632271" y="5533457"/>
            <a:ext cx="4215996" cy="77845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3529" b="1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light"/>
              </a:rPr>
              <a:t>Integration Evolved.</a:t>
            </a:r>
          </a:p>
        </p:txBody>
      </p:sp>
    </p:spTree>
    <p:extLst>
      <p:ext uri="{BB962C8B-B14F-4D97-AF65-F5344CB8AC3E}">
        <p14:creationId xmlns:p14="http://schemas.microsoft.com/office/powerpoint/2010/main" val="156730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4" grpId="0" animBg="1"/>
      <p:bldP spid="7" grpId="0" uiExpand="1" build="p"/>
      <p:bldP spid="27" grpId="0" animBg="1"/>
      <p:bldP spid="3" grpId="0" animBg="1"/>
      <p:bldP spid="10" grpId="0"/>
      <p:bldP spid="13" grpId="0"/>
      <p:bldP spid="30" grpId="0"/>
      <p:bldP spid="32" grpId="0"/>
      <p:bldP spid="33" grpId="0"/>
      <p:bldP spid="35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1721" y="307314"/>
            <a:ext cx="10733026" cy="899282"/>
          </a:xfrm>
        </p:spPr>
        <p:txBody>
          <a:bodyPr/>
          <a:lstStyle/>
          <a:p>
            <a:r>
              <a:rPr lang="en-US" dirty="0" err="1"/>
              <a:t>Utilise</a:t>
            </a:r>
            <a:r>
              <a:rPr lang="en-US" dirty="0"/>
              <a:t> Serverless Technology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71721" y="1587381"/>
            <a:ext cx="3852989" cy="4802793"/>
          </a:xfrm>
          <a:prstGeom prst="rect">
            <a:avLst/>
          </a:prstGeom>
          <a:solidFill>
            <a:schemeClr val="accent1"/>
          </a:solidFill>
        </p:spPr>
        <p:txBody>
          <a:bodyPr wrap="square" lIns="179208" tIns="143366" rIns="179208" bIns="143366" rtlCol="0">
            <a:noAutofit/>
          </a:bodyPr>
          <a:lstStyle/>
          <a:p>
            <a:pPr marL="0" marR="0" lvl="0" indent="0" algn="ctr" defTabSz="8953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77667" algn="l"/>
              </a:tabLst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Reduced DevOps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219985" y="1583465"/>
            <a:ext cx="4032197" cy="4802793"/>
          </a:xfrm>
          <a:prstGeom prst="rect">
            <a:avLst/>
          </a:prstGeom>
          <a:solidFill>
            <a:schemeClr val="accent4"/>
          </a:solidFill>
        </p:spPr>
        <p:txBody>
          <a:bodyPr wrap="square" lIns="179208" tIns="143366" rIns="179208" bIns="143366" rtlCol="0">
            <a:noAutofit/>
          </a:bodyPr>
          <a:lstStyle/>
          <a:p>
            <a:pPr marL="0" marR="0" lvl="0" indent="0" algn="ctr" defTabSz="8953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77667" algn="l"/>
              </a:tabLst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Faster Time To Market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318521" y="1587383"/>
            <a:ext cx="3585699" cy="4802793"/>
          </a:xfrm>
          <a:prstGeom prst="rect">
            <a:avLst/>
          </a:prstGeom>
          <a:solidFill>
            <a:schemeClr val="accent1"/>
          </a:solidFill>
        </p:spPr>
        <p:txBody>
          <a:bodyPr wrap="square" lIns="179208" tIns="143366" rIns="179208" bIns="143366" rtlCol="0">
            <a:noAutofit/>
          </a:bodyPr>
          <a:lstStyle/>
          <a:p>
            <a:pPr marL="0" marR="0" lvl="0" indent="0" algn="ctr" defTabSz="89530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77667" algn="l"/>
              </a:tabLst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+mn-ea"/>
                <a:cs typeface="Segoe UI Semilight" charset="0"/>
              </a:rPr>
              <a:t>Micro-billing</a:t>
            </a:r>
          </a:p>
        </p:txBody>
      </p:sp>
      <p:sp useBgFill="1">
        <p:nvSpPr>
          <p:cNvPr id="58" name="Rectangle 57"/>
          <p:cNvSpPr/>
          <p:nvPr/>
        </p:nvSpPr>
        <p:spPr bwMode="auto">
          <a:xfrm>
            <a:off x="2595" y="6386258"/>
            <a:ext cx="12186813" cy="46980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0" rIns="0" bIns="457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58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359007" y="5405189"/>
            <a:ext cx="1647159" cy="633585"/>
          </a:xfrm>
          <a:prstGeom prst="rect">
            <a:avLst/>
          </a:prstGeom>
          <a:noFill/>
        </p:spPr>
        <p:txBody>
          <a:bodyPr wrap="none" lIns="89604" tIns="44802" rIns="89604" bIns="44802" rtlCol="0">
            <a:spAutoFit/>
          </a:bodyPr>
          <a:lstStyle/>
          <a:p>
            <a:pPr marL="0" marR="0" lvl="0" indent="0" algn="ctr" defTabSz="8958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Rapid</a:t>
            </a:r>
          </a:p>
          <a:p>
            <a:pPr marL="0" marR="0" lvl="0" indent="0" algn="ctr" defTabSz="8958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development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638561" y="3238370"/>
            <a:ext cx="3343631" cy="2800406"/>
            <a:chOff x="4679422" y="3306720"/>
            <a:chExt cx="3412128" cy="2857775"/>
          </a:xfrm>
        </p:grpSpPr>
        <p:sp>
          <p:nvSpPr>
            <p:cNvPr id="107" name="TextBox 106"/>
            <p:cNvSpPr txBox="1"/>
            <p:nvPr/>
          </p:nvSpPr>
          <p:spPr>
            <a:xfrm>
              <a:off x="6324047" y="5517930"/>
              <a:ext cx="1767503" cy="646565"/>
            </a:xfrm>
            <a:prstGeom prst="rect">
              <a:avLst/>
            </a:prstGeom>
            <a:noFill/>
          </p:spPr>
          <p:txBody>
            <a:bodyPr wrap="none" lIns="89604" tIns="44802" rIns="89604" bIns="44802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8958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Focus on </a:t>
              </a:r>
              <a:b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business logic</a:t>
              </a:r>
            </a:p>
          </p:txBody>
        </p:sp>
        <p:sp>
          <p:nvSpPr>
            <p:cNvPr id="111" name="Freeform 19"/>
            <p:cNvSpPr>
              <a:spLocks noChangeAspect="1" noEditPoints="1"/>
            </p:cNvSpPr>
            <p:nvPr/>
          </p:nvSpPr>
          <p:spPr bwMode="auto">
            <a:xfrm>
              <a:off x="4679422" y="3306720"/>
              <a:ext cx="1110341" cy="914400"/>
            </a:xfrm>
            <a:custGeom>
              <a:avLst/>
              <a:gdLst>
                <a:gd name="T0" fmla="*/ 243 w 292"/>
                <a:gd name="T1" fmla="*/ 0 h 240"/>
                <a:gd name="T2" fmla="*/ 49 w 292"/>
                <a:gd name="T3" fmla="*/ 0 h 240"/>
                <a:gd name="T4" fmla="*/ 34 w 292"/>
                <a:gd name="T5" fmla="*/ 15 h 240"/>
                <a:gd name="T6" fmla="*/ 34 w 292"/>
                <a:gd name="T7" fmla="*/ 145 h 240"/>
                <a:gd name="T8" fmla="*/ 49 w 292"/>
                <a:gd name="T9" fmla="*/ 160 h 240"/>
                <a:gd name="T10" fmla="*/ 243 w 292"/>
                <a:gd name="T11" fmla="*/ 160 h 240"/>
                <a:gd name="T12" fmla="*/ 258 w 292"/>
                <a:gd name="T13" fmla="*/ 145 h 240"/>
                <a:gd name="T14" fmla="*/ 258 w 292"/>
                <a:gd name="T15" fmla="*/ 15 h 240"/>
                <a:gd name="T16" fmla="*/ 243 w 292"/>
                <a:gd name="T17" fmla="*/ 0 h 240"/>
                <a:gd name="T18" fmla="*/ 244 w 292"/>
                <a:gd name="T19" fmla="*/ 148 h 240"/>
                <a:gd name="T20" fmla="*/ 48 w 292"/>
                <a:gd name="T21" fmla="*/ 148 h 240"/>
                <a:gd name="T22" fmla="*/ 48 w 292"/>
                <a:gd name="T23" fmla="*/ 12 h 240"/>
                <a:gd name="T24" fmla="*/ 244 w 292"/>
                <a:gd name="T25" fmla="*/ 12 h 240"/>
                <a:gd name="T26" fmla="*/ 244 w 292"/>
                <a:gd name="T27" fmla="*/ 148 h 240"/>
                <a:gd name="T28" fmla="*/ 287 w 292"/>
                <a:gd name="T29" fmla="*/ 225 h 240"/>
                <a:gd name="T30" fmla="*/ 260 w 292"/>
                <a:gd name="T31" fmla="*/ 179 h 240"/>
                <a:gd name="T32" fmla="*/ 245 w 292"/>
                <a:gd name="T33" fmla="*/ 164 h 240"/>
                <a:gd name="T34" fmla="*/ 47 w 292"/>
                <a:gd name="T35" fmla="*/ 164 h 240"/>
                <a:gd name="T36" fmla="*/ 32 w 292"/>
                <a:gd name="T37" fmla="*/ 179 h 240"/>
                <a:gd name="T38" fmla="*/ 5 w 292"/>
                <a:gd name="T39" fmla="*/ 225 h 240"/>
                <a:gd name="T40" fmla="*/ 11 w 292"/>
                <a:gd name="T41" fmla="*/ 240 h 240"/>
                <a:gd name="T42" fmla="*/ 282 w 292"/>
                <a:gd name="T43" fmla="*/ 240 h 240"/>
                <a:gd name="T44" fmla="*/ 287 w 292"/>
                <a:gd name="T45" fmla="*/ 225 h 240"/>
                <a:gd name="T46" fmla="*/ 108 w 292"/>
                <a:gd name="T47" fmla="*/ 233 h 240"/>
                <a:gd name="T48" fmla="*/ 114 w 292"/>
                <a:gd name="T49" fmla="*/ 213 h 240"/>
                <a:gd name="T50" fmla="*/ 178 w 292"/>
                <a:gd name="T51" fmla="*/ 213 h 240"/>
                <a:gd name="T52" fmla="*/ 184 w 292"/>
                <a:gd name="T53" fmla="*/ 233 h 240"/>
                <a:gd name="T54" fmla="*/ 108 w 292"/>
                <a:gd name="T55" fmla="*/ 233 h 240"/>
                <a:gd name="T56" fmla="*/ 26 w 292"/>
                <a:gd name="T57" fmla="*/ 208 h 240"/>
                <a:gd name="T58" fmla="*/ 47 w 292"/>
                <a:gd name="T59" fmla="*/ 168 h 240"/>
                <a:gd name="T60" fmla="*/ 244 w 292"/>
                <a:gd name="T61" fmla="*/ 168 h 240"/>
                <a:gd name="T62" fmla="*/ 266 w 292"/>
                <a:gd name="T63" fmla="*/ 208 h 240"/>
                <a:gd name="T64" fmla="*/ 26 w 292"/>
                <a:gd name="T65" fmla="*/ 20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2" h="240">
                  <a:moveTo>
                    <a:pt x="243" y="0"/>
                  </a:moveTo>
                  <a:cubicBezTo>
                    <a:pt x="243" y="0"/>
                    <a:pt x="243" y="0"/>
                    <a:pt x="49" y="0"/>
                  </a:cubicBezTo>
                  <a:cubicBezTo>
                    <a:pt x="40" y="0"/>
                    <a:pt x="34" y="7"/>
                    <a:pt x="34" y="15"/>
                  </a:cubicBezTo>
                  <a:cubicBezTo>
                    <a:pt x="34" y="15"/>
                    <a:pt x="34" y="15"/>
                    <a:pt x="34" y="145"/>
                  </a:cubicBezTo>
                  <a:cubicBezTo>
                    <a:pt x="34" y="153"/>
                    <a:pt x="40" y="160"/>
                    <a:pt x="49" y="160"/>
                  </a:cubicBezTo>
                  <a:cubicBezTo>
                    <a:pt x="49" y="160"/>
                    <a:pt x="49" y="160"/>
                    <a:pt x="243" y="160"/>
                  </a:cubicBezTo>
                  <a:cubicBezTo>
                    <a:pt x="251" y="160"/>
                    <a:pt x="258" y="153"/>
                    <a:pt x="258" y="14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8" y="7"/>
                    <a:pt x="251" y="0"/>
                    <a:pt x="243" y="0"/>
                  </a:cubicBezTo>
                  <a:close/>
                  <a:moveTo>
                    <a:pt x="244" y="148"/>
                  </a:moveTo>
                  <a:cubicBezTo>
                    <a:pt x="48" y="148"/>
                    <a:pt x="48" y="148"/>
                    <a:pt x="48" y="148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244" y="12"/>
                    <a:pt x="244" y="12"/>
                    <a:pt x="244" y="12"/>
                  </a:cubicBezTo>
                  <a:lnTo>
                    <a:pt x="244" y="148"/>
                  </a:lnTo>
                  <a:close/>
                  <a:moveTo>
                    <a:pt x="287" y="225"/>
                  </a:moveTo>
                  <a:cubicBezTo>
                    <a:pt x="260" y="179"/>
                    <a:pt x="260" y="179"/>
                    <a:pt x="260" y="179"/>
                  </a:cubicBezTo>
                  <a:cubicBezTo>
                    <a:pt x="257" y="173"/>
                    <a:pt x="254" y="164"/>
                    <a:pt x="245" y="164"/>
                  </a:cubicBezTo>
                  <a:cubicBezTo>
                    <a:pt x="245" y="164"/>
                    <a:pt x="245" y="164"/>
                    <a:pt x="47" y="164"/>
                  </a:cubicBezTo>
                  <a:cubicBezTo>
                    <a:pt x="38" y="164"/>
                    <a:pt x="36" y="174"/>
                    <a:pt x="32" y="179"/>
                  </a:cubicBezTo>
                  <a:cubicBezTo>
                    <a:pt x="32" y="179"/>
                    <a:pt x="32" y="179"/>
                    <a:pt x="5" y="225"/>
                  </a:cubicBezTo>
                  <a:cubicBezTo>
                    <a:pt x="0" y="232"/>
                    <a:pt x="2" y="240"/>
                    <a:pt x="11" y="240"/>
                  </a:cubicBezTo>
                  <a:cubicBezTo>
                    <a:pt x="11" y="240"/>
                    <a:pt x="11" y="240"/>
                    <a:pt x="282" y="240"/>
                  </a:cubicBezTo>
                  <a:cubicBezTo>
                    <a:pt x="290" y="240"/>
                    <a:pt x="292" y="231"/>
                    <a:pt x="287" y="225"/>
                  </a:cubicBezTo>
                  <a:close/>
                  <a:moveTo>
                    <a:pt x="108" y="233"/>
                  </a:moveTo>
                  <a:cubicBezTo>
                    <a:pt x="114" y="213"/>
                    <a:pt x="114" y="213"/>
                    <a:pt x="114" y="213"/>
                  </a:cubicBezTo>
                  <a:cubicBezTo>
                    <a:pt x="178" y="213"/>
                    <a:pt x="178" y="213"/>
                    <a:pt x="178" y="213"/>
                  </a:cubicBezTo>
                  <a:cubicBezTo>
                    <a:pt x="184" y="233"/>
                    <a:pt x="184" y="233"/>
                    <a:pt x="184" y="233"/>
                  </a:cubicBezTo>
                  <a:lnTo>
                    <a:pt x="108" y="233"/>
                  </a:lnTo>
                  <a:close/>
                  <a:moveTo>
                    <a:pt x="26" y="208"/>
                  </a:moveTo>
                  <a:cubicBezTo>
                    <a:pt x="47" y="168"/>
                    <a:pt x="47" y="168"/>
                    <a:pt x="47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66" y="208"/>
                    <a:pt x="266" y="208"/>
                    <a:pt x="266" y="208"/>
                  </a:cubicBezTo>
                  <a:lnTo>
                    <a:pt x="26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89604" tIns="89604" rIns="89604" bIns="4480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5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{</a:t>
              </a:r>
              <a:r>
                <a:rPr kumimoji="0" lang="en-US" sz="2353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  </a:t>
              </a:r>
              <a:r>
                <a:rPr kumimoji="0" lang="en-US" sz="235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}</a:t>
              </a: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431840" y="5409108"/>
            <a:ext cx="1610432" cy="644318"/>
          </a:xfrm>
          <a:prstGeom prst="rect">
            <a:avLst/>
          </a:prstGeom>
          <a:noFill/>
        </p:spPr>
        <p:txBody>
          <a:bodyPr wrap="none" lIns="89604" tIns="44802" rIns="89604" bIns="44802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8958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Event-driven</a:t>
            </a:r>
            <a:b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</a:br>
            <a:r>
              <a: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scale</a:t>
            </a: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lum contrast="25000"/>
          </a:blip>
          <a:srcRect l="24332" r="23006"/>
          <a:stretch/>
        </p:blipFill>
        <p:spPr>
          <a:xfrm>
            <a:off x="479043" y="2401233"/>
            <a:ext cx="1544617" cy="2933037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407064" y="3312552"/>
            <a:ext cx="1519870" cy="2730138"/>
            <a:chOff x="2453727" y="3378426"/>
            <a:chExt cx="1551006" cy="2786070"/>
          </a:xfrm>
        </p:grpSpPr>
        <p:sp>
          <p:nvSpPr>
            <p:cNvPr id="113" name="TextBox 112"/>
            <p:cNvSpPr txBox="1"/>
            <p:nvPr/>
          </p:nvSpPr>
          <p:spPr>
            <a:xfrm>
              <a:off x="2453727" y="5517931"/>
              <a:ext cx="1551006" cy="646565"/>
            </a:xfrm>
            <a:prstGeom prst="rect">
              <a:avLst/>
            </a:prstGeom>
            <a:noFill/>
          </p:spPr>
          <p:txBody>
            <a:bodyPr wrap="none" lIns="89604" tIns="44802" rIns="89604" bIns="44802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89588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Abstraction </a:t>
              </a:r>
              <a:b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of servers</a:t>
              </a:r>
            </a:p>
          </p:txBody>
        </p:sp>
        <p:sp>
          <p:nvSpPr>
            <p:cNvPr id="116" name="Freeform 8"/>
            <p:cNvSpPr>
              <a:spLocks noEditPoints="1"/>
            </p:cNvSpPr>
            <p:nvPr/>
          </p:nvSpPr>
          <p:spPr bwMode="auto">
            <a:xfrm>
              <a:off x="2607629" y="4162902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5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 9"/>
            <p:cNvSpPr>
              <a:spLocks noEditPoints="1"/>
            </p:cNvSpPr>
            <p:nvPr/>
          </p:nvSpPr>
          <p:spPr bwMode="auto">
            <a:xfrm>
              <a:off x="3048163" y="4162902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5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 10"/>
            <p:cNvSpPr>
              <a:spLocks noEditPoints="1"/>
            </p:cNvSpPr>
            <p:nvPr/>
          </p:nvSpPr>
          <p:spPr bwMode="auto">
            <a:xfrm>
              <a:off x="3488697" y="4162902"/>
              <a:ext cx="341312" cy="892175"/>
            </a:xfrm>
            <a:custGeom>
              <a:avLst/>
              <a:gdLst>
                <a:gd name="T0" fmla="*/ 67 w 91"/>
                <a:gd name="T1" fmla="*/ 0 h 238"/>
                <a:gd name="T2" fmla="*/ 25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5 w 91"/>
                <a:gd name="T9" fmla="*/ 238 h 238"/>
                <a:gd name="T10" fmla="*/ 67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7 w 91"/>
                <a:gd name="T17" fmla="*/ 0 h 238"/>
                <a:gd name="T18" fmla="*/ 46 w 91"/>
                <a:gd name="T19" fmla="*/ 182 h 238"/>
                <a:gd name="T20" fmla="*/ 34 w 91"/>
                <a:gd name="T21" fmla="*/ 170 h 238"/>
                <a:gd name="T22" fmla="*/ 46 w 91"/>
                <a:gd name="T23" fmla="*/ 158 h 238"/>
                <a:gd name="T24" fmla="*/ 57 w 91"/>
                <a:gd name="T25" fmla="*/ 170 h 238"/>
                <a:gd name="T26" fmla="*/ 46 w 91"/>
                <a:gd name="T27" fmla="*/ 182 h 238"/>
                <a:gd name="T28" fmla="*/ 67 w 91"/>
                <a:gd name="T29" fmla="*/ 65 h 238"/>
                <a:gd name="T30" fmla="*/ 24 w 91"/>
                <a:gd name="T31" fmla="*/ 65 h 238"/>
                <a:gd name="T32" fmla="*/ 24 w 91"/>
                <a:gd name="T33" fmla="*/ 57 h 238"/>
                <a:gd name="T34" fmla="*/ 67 w 91"/>
                <a:gd name="T35" fmla="*/ 57 h 238"/>
                <a:gd name="T36" fmla="*/ 67 w 91"/>
                <a:gd name="T37" fmla="*/ 65 h 238"/>
                <a:gd name="T38" fmla="*/ 67 w 91"/>
                <a:gd name="T39" fmla="*/ 65 h 238"/>
                <a:gd name="T40" fmla="*/ 67 w 91"/>
                <a:gd name="T41" fmla="*/ 41 h 238"/>
                <a:gd name="T42" fmla="*/ 24 w 91"/>
                <a:gd name="T43" fmla="*/ 41 h 238"/>
                <a:gd name="T44" fmla="*/ 24 w 91"/>
                <a:gd name="T45" fmla="*/ 32 h 238"/>
                <a:gd name="T46" fmla="*/ 67 w 91"/>
                <a:gd name="T47" fmla="*/ 32 h 238"/>
                <a:gd name="T48" fmla="*/ 67 w 91"/>
                <a:gd name="T49" fmla="*/ 41 h 238"/>
                <a:gd name="T50" fmla="*/ 67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7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1" y="238"/>
                    <a:pt x="25" y="238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80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80" y="0"/>
                    <a:pt x="67" y="0"/>
                  </a:cubicBezTo>
                  <a:close/>
                  <a:moveTo>
                    <a:pt x="46" y="182"/>
                  </a:moveTo>
                  <a:cubicBezTo>
                    <a:pt x="39" y="182"/>
                    <a:pt x="34" y="176"/>
                    <a:pt x="34" y="170"/>
                  </a:cubicBezTo>
                  <a:cubicBezTo>
                    <a:pt x="34" y="163"/>
                    <a:pt x="39" y="158"/>
                    <a:pt x="46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6" y="182"/>
                  </a:cubicBezTo>
                  <a:close/>
                  <a:moveTo>
                    <a:pt x="67" y="65"/>
                  </a:moveTo>
                  <a:cubicBezTo>
                    <a:pt x="24" y="65"/>
                    <a:pt x="24" y="65"/>
                    <a:pt x="24" y="65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5"/>
                    <a:pt x="67" y="65"/>
                    <a:pt x="67" y="65"/>
                  </a:cubicBezTo>
                  <a:close/>
                  <a:moveTo>
                    <a:pt x="67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5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 8"/>
            <p:cNvSpPr>
              <a:spLocks noEditPoints="1"/>
            </p:cNvSpPr>
            <p:nvPr/>
          </p:nvSpPr>
          <p:spPr bwMode="auto">
            <a:xfrm rot="5400000">
              <a:off x="3052921" y="3236326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5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782252" y="3802062"/>
              <a:ext cx="882650" cy="407447"/>
            </a:xfrm>
            <a:custGeom>
              <a:avLst/>
              <a:gdLst>
                <a:gd name="T0" fmla="*/ 0 w 556"/>
                <a:gd name="T1" fmla="*/ 557 h 557"/>
                <a:gd name="T2" fmla="*/ 0 w 556"/>
                <a:gd name="T3" fmla="*/ 279 h 557"/>
                <a:gd name="T4" fmla="*/ 278 w 556"/>
                <a:gd name="T5" fmla="*/ 279 h 557"/>
                <a:gd name="T6" fmla="*/ 278 w 556"/>
                <a:gd name="T7" fmla="*/ 557 h 557"/>
                <a:gd name="T8" fmla="*/ 278 w 556"/>
                <a:gd name="T9" fmla="*/ 0 h 557"/>
                <a:gd name="T10" fmla="*/ 278 w 556"/>
                <a:gd name="T11" fmla="*/ 279 h 557"/>
                <a:gd name="T12" fmla="*/ 556 w 556"/>
                <a:gd name="T13" fmla="*/ 279 h 557"/>
                <a:gd name="T14" fmla="*/ 556 w 556"/>
                <a:gd name="T15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6" h="557">
                  <a:moveTo>
                    <a:pt x="0" y="557"/>
                  </a:moveTo>
                  <a:lnTo>
                    <a:pt x="0" y="279"/>
                  </a:lnTo>
                  <a:lnTo>
                    <a:pt x="278" y="279"/>
                  </a:lnTo>
                  <a:lnTo>
                    <a:pt x="278" y="557"/>
                  </a:lnTo>
                  <a:lnTo>
                    <a:pt x="278" y="0"/>
                  </a:lnTo>
                  <a:lnTo>
                    <a:pt x="278" y="279"/>
                  </a:lnTo>
                  <a:lnTo>
                    <a:pt x="556" y="279"/>
                  </a:lnTo>
                  <a:lnTo>
                    <a:pt x="556" y="557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58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&quot;Not Allowed&quot; Symbol 18"/>
            <p:cNvSpPr/>
            <p:nvPr/>
          </p:nvSpPr>
          <p:spPr bwMode="auto">
            <a:xfrm>
              <a:off x="2597019" y="3378426"/>
              <a:ext cx="1233549" cy="1233549"/>
            </a:xfrm>
            <a:prstGeom prst="noSmoking">
              <a:avLst>
                <a:gd name="adj" fmla="val 8694"/>
              </a:avLst>
            </a:prstGeom>
            <a:solidFill>
              <a:srgbClr val="FFFFFF"/>
            </a:solidFill>
            <a:ln w="41275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00" rIns="0" bIns="457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58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9" name="Group 17">
            <a:extLst>
              <a:ext uri="{FF2B5EF4-FFF2-40B4-BE49-F238E27FC236}">
                <a16:creationId xmlns:a16="http://schemas.microsoft.com/office/drawing/2014/main" id="{8C1A753E-2B53-47EF-ABB9-259C2A3953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73698" y="3250584"/>
            <a:ext cx="621521" cy="720326"/>
            <a:chOff x="9" y="9"/>
            <a:chExt cx="195" cy="226"/>
          </a:xfrm>
        </p:grpSpPr>
        <p:sp>
          <p:nvSpPr>
            <p:cNvPr id="80" name="Freeform 18">
              <a:extLst>
                <a:ext uri="{FF2B5EF4-FFF2-40B4-BE49-F238E27FC236}">
                  <a16:creationId xmlns:a16="http://schemas.microsoft.com/office/drawing/2014/main" id="{3B3D8F00-CD0C-44E2-97FA-18C5FB2AA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" y="204"/>
              <a:ext cx="195" cy="31"/>
            </a:xfrm>
            <a:custGeom>
              <a:avLst/>
              <a:gdLst>
                <a:gd name="T0" fmla="*/ 0 w 91"/>
                <a:gd name="T1" fmla="*/ 0 h 15"/>
                <a:gd name="T2" fmla="*/ 16 w 91"/>
                <a:gd name="T3" fmla="*/ 15 h 15"/>
                <a:gd name="T4" fmla="*/ 31 w 91"/>
                <a:gd name="T5" fmla="*/ 0 h 15"/>
                <a:gd name="T6" fmla="*/ 91 w 91"/>
                <a:gd name="T7" fmla="*/ 0 h 15"/>
                <a:gd name="T8" fmla="*/ 75 w 91"/>
                <a:gd name="T9" fmla="*/ 15 h 15"/>
                <a:gd name="T10" fmla="*/ 16 w 91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15">
                  <a:moveTo>
                    <a:pt x="0" y="0"/>
                  </a:moveTo>
                  <a:cubicBezTo>
                    <a:pt x="0" y="8"/>
                    <a:pt x="7" y="15"/>
                    <a:pt x="16" y="15"/>
                  </a:cubicBezTo>
                  <a:cubicBezTo>
                    <a:pt x="24" y="15"/>
                    <a:pt x="31" y="8"/>
                    <a:pt x="3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8"/>
                    <a:pt x="84" y="15"/>
                    <a:pt x="75" y="15"/>
                  </a:cubicBezTo>
                  <a:cubicBezTo>
                    <a:pt x="16" y="15"/>
                    <a:pt x="16" y="15"/>
                    <a:pt x="16" y="15"/>
                  </a:cubicBezTo>
                </a:path>
              </a:pathLst>
            </a:custGeom>
            <a:noFill/>
            <a:ln w="269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680E54CE-CF36-43B7-ADC1-31DBE65C6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" y="9"/>
              <a:ext cx="172" cy="197"/>
            </a:xfrm>
            <a:custGeom>
              <a:avLst/>
              <a:gdLst>
                <a:gd name="T0" fmla="*/ 0 w 172"/>
                <a:gd name="T1" fmla="*/ 197 h 197"/>
                <a:gd name="T2" fmla="*/ 0 w 172"/>
                <a:gd name="T3" fmla="*/ 0 h 197"/>
                <a:gd name="T4" fmla="*/ 172 w 172"/>
                <a:gd name="T5" fmla="*/ 0 h 197"/>
                <a:gd name="T6" fmla="*/ 172 w 172"/>
                <a:gd name="T7" fmla="*/ 19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197">
                  <a:moveTo>
                    <a:pt x="0" y="197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72" y="195"/>
                  </a:lnTo>
                </a:path>
              </a:pathLst>
            </a:custGeom>
            <a:noFill/>
            <a:ln w="269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6" name="Line 20">
              <a:extLst>
                <a:ext uri="{FF2B5EF4-FFF2-40B4-BE49-F238E27FC236}">
                  <a16:creationId xmlns:a16="http://schemas.microsoft.com/office/drawing/2014/main" id="{39EE02E1-9A85-4AAF-A2CA-4633909F86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" y="58"/>
              <a:ext cx="69" cy="0"/>
            </a:xfrm>
            <a:prstGeom prst="line">
              <a:avLst/>
            </a:prstGeom>
            <a:noFill/>
            <a:ln w="269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7" name="Line 21">
              <a:extLst>
                <a:ext uri="{FF2B5EF4-FFF2-40B4-BE49-F238E27FC236}">
                  <a16:creationId xmlns:a16="http://schemas.microsoft.com/office/drawing/2014/main" id="{47B718B2-6CB7-4F83-ADF4-57315FFB72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" y="105"/>
              <a:ext cx="69" cy="0"/>
            </a:xfrm>
            <a:prstGeom prst="line">
              <a:avLst/>
            </a:prstGeom>
            <a:noFill/>
            <a:ln w="269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8" name="Line 22">
              <a:extLst>
                <a:ext uri="{FF2B5EF4-FFF2-40B4-BE49-F238E27FC236}">
                  <a16:creationId xmlns:a16="http://schemas.microsoft.com/office/drawing/2014/main" id="{5374D375-A588-43F6-AED6-48C96485F0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" y="154"/>
              <a:ext cx="69" cy="0"/>
            </a:xfrm>
            <a:prstGeom prst="line">
              <a:avLst/>
            </a:prstGeom>
            <a:noFill/>
            <a:ln w="269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89" name="Line 23">
              <a:extLst>
                <a:ext uri="{FF2B5EF4-FFF2-40B4-BE49-F238E27FC236}">
                  <a16:creationId xmlns:a16="http://schemas.microsoft.com/office/drawing/2014/main" id="{37AFBE37-28EE-471C-B09E-F788F7975E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" y="58"/>
              <a:ext cx="17" cy="0"/>
            </a:xfrm>
            <a:prstGeom prst="line">
              <a:avLst/>
            </a:prstGeom>
            <a:noFill/>
            <a:ln w="269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0" name="Line 24">
              <a:extLst>
                <a:ext uri="{FF2B5EF4-FFF2-40B4-BE49-F238E27FC236}">
                  <a16:creationId xmlns:a16="http://schemas.microsoft.com/office/drawing/2014/main" id="{15A7E6DA-F54F-4B53-B11A-89721F573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" y="105"/>
              <a:ext cx="17" cy="0"/>
            </a:xfrm>
            <a:prstGeom prst="line">
              <a:avLst/>
            </a:prstGeom>
            <a:noFill/>
            <a:ln w="269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93" name="Line 25">
              <a:extLst>
                <a:ext uri="{FF2B5EF4-FFF2-40B4-BE49-F238E27FC236}">
                  <a16:creationId xmlns:a16="http://schemas.microsoft.com/office/drawing/2014/main" id="{0EDD1869-2A7A-49D3-AB30-D8F4EF649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" y="154"/>
              <a:ext cx="17" cy="0"/>
            </a:xfrm>
            <a:prstGeom prst="line">
              <a:avLst/>
            </a:prstGeom>
            <a:noFill/>
            <a:ln w="269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E0CE0BC-8F36-403D-91CC-7B94C85FACE9}"/>
              </a:ext>
            </a:extLst>
          </p:cNvPr>
          <p:cNvGrpSpPr/>
          <p:nvPr/>
        </p:nvGrpSpPr>
        <p:grpSpPr>
          <a:xfrm>
            <a:off x="5079310" y="3436570"/>
            <a:ext cx="206552" cy="203947"/>
            <a:chOff x="6723548" y="7170918"/>
            <a:chExt cx="1100691" cy="1072979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0425F01-5EA0-4259-8CB3-6E0675FF5347}"/>
                </a:ext>
              </a:extLst>
            </p:cNvPr>
            <p:cNvSpPr/>
            <p:nvPr/>
          </p:nvSpPr>
          <p:spPr bwMode="auto">
            <a:xfrm>
              <a:off x="7113046" y="7170918"/>
              <a:ext cx="326691" cy="326691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35" tIns="140588" rIns="175735" bIns="14058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92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7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6366052-51B9-4833-89CD-C9BE9DA43995}"/>
                </a:ext>
              </a:extLst>
            </p:cNvPr>
            <p:cNvSpPr/>
            <p:nvPr/>
          </p:nvSpPr>
          <p:spPr bwMode="auto">
            <a:xfrm>
              <a:off x="7497548" y="7917206"/>
              <a:ext cx="326691" cy="326691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35" tIns="140588" rIns="175735" bIns="14058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92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7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E37D11D-9718-4016-80AD-5F4C6D6497FC}"/>
                </a:ext>
              </a:extLst>
            </p:cNvPr>
            <p:cNvSpPr/>
            <p:nvPr/>
          </p:nvSpPr>
          <p:spPr bwMode="auto">
            <a:xfrm>
              <a:off x="6723548" y="7917206"/>
              <a:ext cx="326691" cy="326691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35" tIns="140588" rIns="175735" bIns="14058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92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7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" name="Left Brace 103">
              <a:extLst>
                <a:ext uri="{FF2B5EF4-FFF2-40B4-BE49-F238E27FC236}">
                  <a16:creationId xmlns:a16="http://schemas.microsoft.com/office/drawing/2014/main" id="{965E5467-7157-4637-B8BF-F83A294414AA}"/>
                </a:ext>
              </a:extLst>
            </p:cNvPr>
            <p:cNvSpPr/>
            <p:nvPr/>
          </p:nvSpPr>
          <p:spPr>
            <a:xfrm rot="5400000">
              <a:off x="7069814" y="7318189"/>
              <a:ext cx="408159" cy="766998"/>
            </a:xfrm>
            <a:prstGeom prst="leftBrace">
              <a:avLst>
                <a:gd name="adj1" fmla="val 51383"/>
                <a:gd name="adj2" fmla="val 50000"/>
              </a:avLst>
            </a:prstGeom>
            <a:ln w="127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8961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73C1B62-FE60-4664-A703-AF10888DDA56}"/>
              </a:ext>
            </a:extLst>
          </p:cNvPr>
          <p:cNvGrpSpPr/>
          <p:nvPr/>
        </p:nvGrpSpPr>
        <p:grpSpPr>
          <a:xfrm>
            <a:off x="8916716" y="3263451"/>
            <a:ext cx="704282" cy="898576"/>
            <a:chOff x="9435652" y="2813805"/>
            <a:chExt cx="732809" cy="934973"/>
          </a:xfrm>
        </p:grpSpPr>
        <p:grpSp>
          <p:nvGrpSpPr>
            <p:cNvPr id="109" name="Group 4">
              <a:extLst>
                <a:ext uri="{FF2B5EF4-FFF2-40B4-BE49-F238E27FC236}">
                  <a16:creationId xmlns:a16="http://schemas.microsoft.com/office/drawing/2014/main" id="{1244B3D5-EBE4-435C-A79F-E20CF91B31E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516647" y="2813805"/>
              <a:ext cx="651814" cy="755044"/>
              <a:chOff x="6136" y="1969"/>
              <a:chExt cx="221" cy="256"/>
            </a:xfrm>
          </p:grpSpPr>
          <p:sp>
            <p:nvSpPr>
              <p:cNvPr id="119" name="Freeform 5">
                <a:extLst>
                  <a:ext uri="{FF2B5EF4-FFF2-40B4-BE49-F238E27FC236}">
                    <a16:creationId xmlns:a16="http://schemas.microsoft.com/office/drawing/2014/main" id="{D0C44193-1089-42AB-A850-26A728361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7" y="2046"/>
                <a:ext cx="42" cy="111"/>
              </a:xfrm>
              <a:custGeom>
                <a:avLst/>
                <a:gdLst>
                  <a:gd name="T0" fmla="*/ 0 w 42"/>
                  <a:gd name="T1" fmla="*/ 0 h 111"/>
                  <a:gd name="T2" fmla="*/ 0 w 42"/>
                  <a:gd name="T3" fmla="*/ 68 h 111"/>
                  <a:gd name="T4" fmla="*/ 42 w 42"/>
                  <a:gd name="T5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11">
                    <a:moveTo>
                      <a:pt x="0" y="0"/>
                    </a:moveTo>
                    <a:lnTo>
                      <a:pt x="0" y="68"/>
                    </a:lnTo>
                    <a:lnTo>
                      <a:pt x="42" y="111"/>
                    </a:lnTo>
                  </a:path>
                </a:pathLst>
              </a:cu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1" name="Oval 6">
                <a:extLst>
                  <a:ext uri="{FF2B5EF4-FFF2-40B4-BE49-F238E27FC236}">
                    <a16:creationId xmlns:a16="http://schemas.microsoft.com/office/drawing/2014/main" id="{209DB226-ECD1-4DA6-8AA3-87955D2AC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6" y="2003"/>
                <a:ext cx="221" cy="222"/>
              </a:xfrm>
              <a:prstGeom prst="ellips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2" name="Line 7">
                <a:extLst>
                  <a:ext uri="{FF2B5EF4-FFF2-40B4-BE49-F238E27FC236}">
                    <a16:creationId xmlns:a16="http://schemas.microsoft.com/office/drawing/2014/main" id="{E1BCD802-981F-421C-B2CB-0E06742712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221" y="1969"/>
                <a:ext cx="51" cy="0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3" name="Line 8">
                <a:extLst>
                  <a:ext uri="{FF2B5EF4-FFF2-40B4-BE49-F238E27FC236}">
                    <a16:creationId xmlns:a16="http://schemas.microsoft.com/office/drawing/2014/main" id="{500E3298-6955-4907-A59F-AAF0009224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47" y="1969"/>
                <a:ext cx="0" cy="34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4" name="Line 9">
                <a:extLst>
                  <a:ext uri="{FF2B5EF4-FFF2-40B4-BE49-F238E27FC236}">
                    <a16:creationId xmlns:a16="http://schemas.microsoft.com/office/drawing/2014/main" id="{F01A5C9A-95C3-4ADB-BF34-96339F6DCC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23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25" name="Line 10">
                <a:extLst>
                  <a:ext uri="{FF2B5EF4-FFF2-40B4-BE49-F238E27FC236}">
                    <a16:creationId xmlns:a16="http://schemas.microsoft.com/office/drawing/2014/main" id="{E5D6CBF7-B6C3-469E-8241-68648DE0F6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40" y="2008"/>
                <a:ext cx="30" cy="29"/>
              </a:xfrm>
              <a:prstGeom prst="line">
                <a:avLst/>
              </a:prstGeom>
              <a:noFill/>
              <a:ln w="26988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9774915-A973-48A6-973C-22402D59CF18}"/>
                </a:ext>
              </a:extLst>
            </p:cNvPr>
            <p:cNvSpPr/>
            <p:nvPr/>
          </p:nvSpPr>
          <p:spPr bwMode="auto">
            <a:xfrm>
              <a:off x="9558292" y="3400148"/>
              <a:ext cx="210105" cy="210105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07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C02E70A-2ED0-4B18-93AA-5281467A306D}"/>
                </a:ext>
              </a:extLst>
            </p:cNvPr>
            <p:cNvSpPr txBox="1"/>
            <p:nvPr/>
          </p:nvSpPr>
          <p:spPr>
            <a:xfrm>
              <a:off x="9435652" y="3287113"/>
              <a:ext cx="454292" cy="461665"/>
            </a:xfrm>
            <a:prstGeom prst="rect">
              <a:avLst/>
            </a:prstGeom>
            <a:noFill/>
          </p:spPr>
          <p:txBody>
            <a:bodyPr wrap="none" lIns="175761" tIns="140609" rIns="175761" bIns="140609" rtlCol="0">
              <a:spAutoFit/>
            </a:bodyPr>
            <a:lstStyle/>
            <a:p>
              <a:pPr marL="0" marR="0" lvl="0" indent="0" algn="l" defTabSz="89635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76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3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$</a:t>
              </a: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636857CA-6697-4457-86B1-3C9F07EAE586}"/>
              </a:ext>
            </a:extLst>
          </p:cNvPr>
          <p:cNvSpPr txBox="1"/>
          <p:nvPr/>
        </p:nvSpPr>
        <p:spPr>
          <a:xfrm>
            <a:off x="8707992" y="5396207"/>
            <a:ext cx="1292004" cy="633585"/>
          </a:xfrm>
          <a:prstGeom prst="rect">
            <a:avLst/>
          </a:prstGeom>
          <a:noFill/>
        </p:spPr>
        <p:txBody>
          <a:bodyPr wrap="none" lIns="89604" tIns="44802" rIns="89604" bIns="44802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8958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Per action</a:t>
            </a:r>
          </a:p>
          <a:p>
            <a:pPr marL="0" marR="0" lvl="0" indent="0" algn="ctr" defTabSz="8958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billing</a:t>
            </a:r>
          </a:p>
        </p:txBody>
      </p:sp>
      <p:pic>
        <p:nvPicPr>
          <p:cNvPr id="21" name="Graphic 20" descr="Handshake">
            <a:extLst>
              <a:ext uri="{FF2B5EF4-FFF2-40B4-BE49-F238E27FC236}">
                <a16:creationId xmlns:a16="http://schemas.microsoft.com/office/drawing/2014/main" id="{A7FBCD64-D431-43B3-B6E4-93CD73469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5369" y="3944618"/>
            <a:ext cx="896425" cy="896425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A327F57D-8E91-43FC-8CED-3C87BB947867}"/>
              </a:ext>
            </a:extLst>
          </p:cNvPr>
          <p:cNvSpPr/>
          <p:nvPr/>
        </p:nvSpPr>
        <p:spPr bwMode="auto">
          <a:xfrm>
            <a:off x="10544299" y="3224199"/>
            <a:ext cx="1044731" cy="980878"/>
          </a:xfrm>
          <a:prstGeom prst="downArrow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13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$</a:t>
            </a:r>
            <a:endParaRPr kumimoji="0" lang="en-US" sz="7058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4833FF3-7FBA-4015-B795-EC7DC661C4B7}"/>
              </a:ext>
            </a:extLst>
          </p:cNvPr>
          <p:cNvSpPr txBox="1"/>
          <p:nvPr/>
        </p:nvSpPr>
        <p:spPr>
          <a:xfrm>
            <a:off x="10562092" y="5444021"/>
            <a:ext cx="1002848" cy="633585"/>
          </a:xfrm>
          <a:prstGeom prst="rect">
            <a:avLst/>
          </a:prstGeom>
          <a:noFill/>
        </p:spPr>
        <p:txBody>
          <a:bodyPr wrap="none" lIns="89604" tIns="44802" rIns="89604" bIns="44802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8958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Reduce</a:t>
            </a:r>
          </a:p>
          <a:p>
            <a:pPr marL="0" marR="0" lvl="0" indent="0" algn="ctr" defTabSz="89588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costs</a:t>
            </a:r>
          </a:p>
        </p:txBody>
      </p:sp>
    </p:spTree>
    <p:extLst>
      <p:ext uri="{BB962C8B-B14F-4D97-AF65-F5344CB8AC3E}">
        <p14:creationId xmlns:p14="http://schemas.microsoft.com/office/powerpoint/2010/main" val="33159821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106" grpId="0"/>
      <p:bldP spid="112" grpId="0"/>
      <p:bldP spid="127" grpId="0"/>
      <p:bldP spid="26" grpId="0" animBg="1"/>
      <p:bldP spid="1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E6151-1E0E-4539-BDC6-C16C204D2476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AU" dirty="0"/>
              <a:t>Service Bus Messaging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46B3B-E376-48BA-A9D0-E01030671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674" y="1302730"/>
            <a:ext cx="5077968" cy="27414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56609E-CFF0-4180-A117-5011FA925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039" y="4157763"/>
            <a:ext cx="7105272" cy="23457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4D7D6-049E-4784-80C5-382C1E4D3B11}"/>
              </a:ext>
            </a:extLst>
          </p:cNvPr>
          <p:cNvSpPr txBox="1"/>
          <p:nvPr/>
        </p:nvSpPr>
        <p:spPr>
          <a:xfrm>
            <a:off x="775855" y="1302730"/>
            <a:ext cx="3585469" cy="226523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Queues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Traditional messaging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Deadlettering</a:t>
            </a:r>
            <a:endParaRPr lang="en-AU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Auto-forward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Peek Lock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55F81-80A6-4235-81E0-965D53F2EF73}"/>
              </a:ext>
            </a:extLst>
          </p:cNvPr>
          <p:cNvSpPr txBox="1"/>
          <p:nvPr/>
        </p:nvSpPr>
        <p:spPr>
          <a:xfrm>
            <a:off x="775854" y="4157763"/>
            <a:ext cx="3768437" cy="218829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Topics/Subscriptions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Fan in/out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Simple filters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Publish/subscribe semantics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78A286-854B-4631-9654-A88CEA63E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24" y="1452991"/>
            <a:ext cx="564150" cy="563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26BF98-4DE6-406D-AD6D-C55B5E157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460" y="4405304"/>
            <a:ext cx="644077" cy="64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51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948" y="518202"/>
            <a:ext cx="6932483" cy="899537"/>
          </a:xfrm>
        </p:spPr>
        <p:txBody>
          <a:bodyPr/>
          <a:lstStyle/>
          <a:p>
            <a:pPr>
              <a:spcAft>
                <a:spcPts val="588"/>
              </a:spcAft>
              <a:tabLst>
                <a:tab pos="1515473" algn="l"/>
              </a:tabLst>
            </a:pPr>
            <a:r>
              <a:rPr lang="en-US" dirty="0"/>
              <a:t>Logic Apps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0128" y="2463488"/>
            <a:ext cx="7526199" cy="4283642"/>
          </a:xfrm>
        </p:spPr>
        <p:txBody>
          <a:bodyPr/>
          <a:lstStyle/>
          <a:p>
            <a:pPr>
              <a:spcAft>
                <a:spcPts val="2353"/>
              </a:spcAft>
            </a:pPr>
            <a:r>
              <a:rPr lang="en-US" sz="2549" dirty="0">
                <a:latin typeface="+mn-lt"/>
              </a:rPr>
              <a:t>Faster integration using innovative Visual Designer </a:t>
            </a:r>
          </a:p>
          <a:p>
            <a:pPr>
              <a:spcAft>
                <a:spcPts val="2353"/>
              </a:spcAft>
            </a:pPr>
            <a:r>
              <a:rPr lang="en-US" sz="2549" dirty="0">
                <a:latin typeface="+mn-lt"/>
              </a:rPr>
              <a:t>Easy workflow creation with triggers and actions</a:t>
            </a:r>
          </a:p>
          <a:p>
            <a:pPr>
              <a:spcAft>
                <a:spcPts val="2353"/>
              </a:spcAft>
            </a:pPr>
            <a:r>
              <a:rPr lang="en-US" sz="2549" dirty="0">
                <a:latin typeface="+mn-lt"/>
              </a:rPr>
              <a:t>Mashup applications, data and services</a:t>
            </a:r>
          </a:p>
          <a:p>
            <a:pPr>
              <a:spcAft>
                <a:spcPts val="2353"/>
              </a:spcAft>
            </a:pPr>
            <a:r>
              <a:rPr lang="en-US" sz="2549" dirty="0">
                <a:latin typeface="+mn-lt"/>
              </a:rPr>
              <a:t>Built for mission critical Enterprise Integration</a:t>
            </a:r>
          </a:p>
          <a:p>
            <a:pPr>
              <a:spcAft>
                <a:spcPts val="2353"/>
              </a:spcAft>
            </a:pPr>
            <a:r>
              <a:rPr lang="en-US" sz="2549" dirty="0">
                <a:latin typeface="+mn-lt"/>
              </a:rPr>
              <a:t>Create, deploy, manage and monitor</a:t>
            </a:r>
          </a:p>
          <a:p>
            <a:pPr>
              <a:spcAft>
                <a:spcPts val="2353"/>
              </a:spcAft>
            </a:pPr>
            <a:endParaRPr lang="en-US" sz="2549" dirty="0">
              <a:latin typeface="+mn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243572" y="974"/>
            <a:ext cx="3947565" cy="6856055"/>
            <a:chOff x="8409182" y="0"/>
            <a:chExt cx="4027293" cy="6994525"/>
          </a:xfrm>
        </p:grpSpPr>
        <p:sp>
          <p:nvSpPr>
            <p:cNvPr id="4" name="Rectangle 3"/>
            <p:cNvSpPr/>
            <p:nvPr/>
          </p:nvSpPr>
          <p:spPr bwMode="auto">
            <a:xfrm>
              <a:off x="8409182" y="0"/>
              <a:ext cx="4027293" cy="6994525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9324507" y="2941801"/>
              <a:ext cx="2028656" cy="1110923"/>
              <a:chOff x="7712710" y="2866532"/>
              <a:chExt cx="900970" cy="493385"/>
            </a:xfrm>
          </p:grpSpPr>
          <p:sp>
            <p:nvSpPr>
              <p:cNvPr id="9" name="Rectangle 8"/>
              <p:cNvSpPr/>
              <p:nvPr/>
            </p:nvSpPr>
            <p:spPr bwMode="auto">
              <a:xfrm>
                <a:off x="8088848" y="2869853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8263038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7912395" y="3207942"/>
                <a:ext cx="148000" cy="148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Left Brace 11"/>
              <p:cNvSpPr/>
              <p:nvPr/>
            </p:nvSpPr>
            <p:spPr>
              <a:xfrm rot="5400000">
                <a:off x="8069263" y="2936571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3963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" name="Left Brace 12"/>
              <p:cNvSpPr/>
              <p:nvPr/>
            </p:nvSpPr>
            <p:spPr>
              <a:xfrm rot="10800000">
                <a:off x="8469317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3963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" name="Left Brace 13"/>
              <p:cNvSpPr/>
              <p:nvPr/>
            </p:nvSpPr>
            <p:spPr>
              <a:xfrm rot="10800000" flipH="1">
                <a:off x="7712710" y="2866532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ln w="254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3963">
                  <a:defRPr/>
                </a:pPr>
                <a:endParaRPr lang="en-US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18" name="Rectangle 17">
            <a:extLst/>
          </p:cNvPr>
          <p:cNvSpPr/>
          <p:nvPr/>
        </p:nvSpPr>
        <p:spPr bwMode="auto">
          <a:xfrm>
            <a:off x="7667980" y="1460"/>
            <a:ext cx="4663298" cy="68560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31" y="1544370"/>
            <a:ext cx="4331863" cy="34281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F781EC-75A6-4903-8A61-516BA83B7C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" y="419191"/>
            <a:ext cx="1125179" cy="112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 bwMode="auto">
          <a:xfrm>
            <a:off x="-5790" y="1561"/>
            <a:ext cx="4227848" cy="6856055"/>
          </a:xfrm>
          <a:prstGeom prst="rect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12" y="-451508"/>
            <a:ext cx="3935596" cy="6856055"/>
          </a:xfrm>
        </p:spPr>
        <p:txBody>
          <a:bodyPr anchor="ctr" anchorCtr="0"/>
          <a:lstStyle/>
          <a:p>
            <a:br>
              <a:rPr lang="en-NZ" b="1">
                <a:solidFill>
                  <a:schemeClr val="tx1"/>
                </a:solidFill>
              </a:rPr>
            </a:br>
            <a:br>
              <a:rPr lang="en-NZ" b="1">
                <a:solidFill>
                  <a:schemeClr val="tx1"/>
                </a:solidFill>
              </a:rPr>
            </a:br>
            <a:endParaRPr lang="en-NZ" sz="3921" b="1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327724" y="3126297"/>
            <a:ext cx="1244342" cy="489125"/>
          </a:xfrm>
          <a:prstGeom prst="rect">
            <a:avLst/>
          </a:prstGeom>
          <a:noFill/>
        </p:spPr>
        <p:txBody>
          <a:bodyPr wrap="none" lIns="182828" tIns="146262" rIns="182828" bIns="146262" rtlCol="0">
            <a:spAutoFit/>
          </a:bodyPr>
          <a:lstStyle/>
          <a:p>
            <a:pPr marL="0" marR="0" lvl="0" indent="0" algn="l" defTabSz="91416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Logic Apps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851447" y="2256525"/>
            <a:ext cx="1421650" cy="3875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ctr" defTabSz="12432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Service Bus and Event Grid</a:t>
            </a: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519" y="2223917"/>
            <a:ext cx="329849" cy="329849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4">
            <a:duotone>
              <a:srgbClr val="0078D7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2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05605" y="1244348"/>
            <a:ext cx="1447591" cy="943580"/>
          </a:xfrm>
          <a:prstGeom prst="rect">
            <a:avLst/>
          </a:prstGeom>
          <a:noFill/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157" y="2677291"/>
            <a:ext cx="631150" cy="631150"/>
          </a:xfrm>
          <a:prstGeom prst="rect">
            <a:avLst/>
          </a:prstGeom>
        </p:spPr>
      </p:pic>
      <p:pic>
        <p:nvPicPr>
          <p:cNvPr id="171" name="Picture 4" descr="Image result for docusign logo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66"/>
          <a:stretch/>
        </p:blipFill>
        <p:spPr bwMode="auto">
          <a:xfrm>
            <a:off x="8890312" y="2820363"/>
            <a:ext cx="1452359" cy="39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Group 132"/>
          <p:cNvGrpSpPr/>
          <p:nvPr/>
        </p:nvGrpSpPr>
        <p:grpSpPr>
          <a:xfrm>
            <a:off x="5286019" y="1354766"/>
            <a:ext cx="1671244" cy="792699"/>
            <a:chOff x="4408696" y="-1932491"/>
            <a:chExt cx="1671719" cy="792924"/>
          </a:xfrm>
        </p:grpSpPr>
        <p:sp>
          <p:nvSpPr>
            <p:cNvPr id="134" name="Rectangle 133"/>
            <p:cNvSpPr/>
            <p:nvPr/>
          </p:nvSpPr>
          <p:spPr bwMode="auto">
            <a:xfrm>
              <a:off x="4408696" y="-1527270"/>
              <a:ext cx="1671719" cy="387703"/>
            </a:xfrm>
            <a:prstGeom prst="rect">
              <a:avLst/>
            </a:prstGeom>
            <a:noFill/>
            <a:ln w="1301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3205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D2D2D2">
                          <a:lumMod val="50000"/>
                        </a:srgbClr>
                      </a:gs>
                      <a:gs pos="30000">
                        <a:srgbClr val="D2D2D2">
                          <a:lumMod val="5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Azure API Management</a:t>
              </a:r>
            </a:p>
          </p:txBody>
        </p:sp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00760" y="-1932491"/>
              <a:ext cx="456920" cy="456920"/>
            </a:xfrm>
            <a:prstGeom prst="rect">
              <a:avLst/>
            </a:prstGeom>
          </p:spPr>
        </p:pic>
      </p:grpSp>
      <p:cxnSp>
        <p:nvCxnSpPr>
          <p:cNvPr id="172" name="Straight Connector 171"/>
          <p:cNvCxnSpPr/>
          <p:nvPr/>
        </p:nvCxnSpPr>
        <p:spPr>
          <a:xfrm flipH="1">
            <a:off x="5042373" y="1590819"/>
            <a:ext cx="857120" cy="0"/>
          </a:xfrm>
          <a:prstGeom prst="line">
            <a:avLst/>
          </a:prstGeom>
          <a:noFill/>
          <a:ln w="38100" cap="flat" cmpd="sng" algn="ctr">
            <a:solidFill>
              <a:srgbClr val="353535">
                <a:lumMod val="40000"/>
                <a:lumOff val="60000"/>
              </a:srgbClr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74" name="Straight Connector 173"/>
          <p:cNvCxnSpPr/>
          <p:nvPr/>
        </p:nvCxnSpPr>
        <p:spPr>
          <a:xfrm flipV="1">
            <a:off x="5050895" y="1590819"/>
            <a:ext cx="0" cy="372205"/>
          </a:xfrm>
          <a:prstGeom prst="line">
            <a:avLst/>
          </a:prstGeom>
          <a:noFill/>
          <a:ln w="38100" cap="flat" cmpd="sng" algn="ctr">
            <a:solidFill>
              <a:srgbClr val="353535">
                <a:lumMod val="40000"/>
                <a:lumOff val="60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0" name="Group 9"/>
          <p:cNvGrpSpPr/>
          <p:nvPr/>
        </p:nvGrpSpPr>
        <p:grpSpPr>
          <a:xfrm>
            <a:off x="4790039" y="1984984"/>
            <a:ext cx="531049" cy="141333"/>
            <a:chOff x="4495651" y="3976197"/>
            <a:chExt cx="541698" cy="144167"/>
          </a:xfrm>
        </p:grpSpPr>
        <p:cxnSp>
          <p:nvCxnSpPr>
            <p:cNvPr id="175" name="Straight Connector 174"/>
            <p:cNvCxnSpPr/>
            <p:nvPr/>
          </p:nvCxnSpPr>
          <p:spPr>
            <a:xfrm flipH="1" flipV="1">
              <a:off x="4495651" y="3976197"/>
              <a:ext cx="541698" cy="3339"/>
            </a:xfrm>
            <a:prstGeom prst="line">
              <a:avLst/>
            </a:prstGeom>
            <a:noFill/>
            <a:ln w="38100" cap="flat" cmpd="sng" algn="ctr">
              <a:solidFill>
                <a:srgbClr val="353535">
                  <a:lumMod val="40000"/>
                  <a:lumOff val="60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76" name="Straight Connector 175"/>
            <p:cNvCxnSpPr/>
            <p:nvPr/>
          </p:nvCxnSpPr>
          <p:spPr>
            <a:xfrm flipH="1" flipV="1">
              <a:off x="4569148" y="4018391"/>
              <a:ext cx="386263" cy="5196"/>
            </a:xfrm>
            <a:prstGeom prst="line">
              <a:avLst/>
            </a:prstGeom>
            <a:noFill/>
            <a:ln w="38100" cap="flat" cmpd="sng" algn="ctr">
              <a:solidFill>
                <a:srgbClr val="353535">
                  <a:lumMod val="40000"/>
                  <a:lumOff val="60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77" name="Straight Connector 176"/>
            <p:cNvCxnSpPr/>
            <p:nvPr/>
          </p:nvCxnSpPr>
          <p:spPr>
            <a:xfrm flipH="1" flipV="1">
              <a:off x="4652610" y="4070708"/>
              <a:ext cx="236724" cy="5196"/>
            </a:xfrm>
            <a:prstGeom prst="line">
              <a:avLst/>
            </a:prstGeom>
            <a:noFill/>
            <a:ln w="38100" cap="flat" cmpd="sng" algn="ctr">
              <a:solidFill>
                <a:srgbClr val="353535">
                  <a:lumMod val="40000"/>
                  <a:lumOff val="60000"/>
                </a:srgbClr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178" name="Straight Connector 177"/>
            <p:cNvCxnSpPr/>
            <p:nvPr/>
          </p:nvCxnSpPr>
          <p:spPr>
            <a:xfrm flipH="1" flipV="1">
              <a:off x="4705496" y="4115168"/>
              <a:ext cx="119886" cy="5196"/>
            </a:xfrm>
            <a:prstGeom prst="line">
              <a:avLst/>
            </a:prstGeom>
            <a:noFill/>
            <a:ln w="38100" cap="flat" cmpd="sng" algn="ctr">
              <a:solidFill>
                <a:srgbClr val="353535">
                  <a:lumMod val="40000"/>
                  <a:lumOff val="60000"/>
                </a:srgbClr>
              </a:solidFill>
              <a:prstDash val="solid"/>
              <a:headEnd type="none"/>
              <a:tailEnd type="none"/>
            </a:ln>
            <a:effectLst/>
          </p:spPr>
        </p:cxnSp>
      </p:grpSp>
      <p:pic>
        <p:nvPicPr>
          <p:cNvPr id="1028" name="Picture 4" descr="Image result for salesforce log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3"/>
          <a:stretch/>
        </p:blipFill>
        <p:spPr bwMode="auto">
          <a:xfrm>
            <a:off x="8841814" y="3257730"/>
            <a:ext cx="949863" cy="65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5259" y="1380334"/>
            <a:ext cx="3255492" cy="83269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2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Connect SaaS</a:t>
            </a:r>
          </a:p>
        </p:txBody>
      </p:sp>
      <p:sp>
        <p:nvSpPr>
          <p:cNvPr id="14" name="Left Brace 13"/>
          <p:cNvSpPr/>
          <p:nvPr/>
        </p:nvSpPr>
        <p:spPr>
          <a:xfrm>
            <a:off x="8305539" y="1432152"/>
            <a:ext cx="768462" cy="3049001"/>
          </a:xfrm>
          <a:prstGeom prst="leftBrace">
            <a:avLst>
              <a:gd name="adj1" fmla="val 8333"/>
              <a:gd name="adj2" fmla="val 51170"/>
            </a:avLst>
          </a:prstGeom>
          <a:ln w="38100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3" name="Picture 2" descr="Image result for dropbox logo transparen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754" y="2415394"/>
            <a:ext cx="630209" cy="78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4" descr="Image result for Twilio logo transparen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900" y="2280870"/>
            <a:ext cx="1484864" cy="43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Image result for twitter logo transparen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061" y="1910991"/>
            <a:ext cx="433407" cy="34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8" descr="Image result for Slack ! logo transparen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95" y="3249153"/>
            <a:ext cx="1144683" cy="31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Image result for Trello transparent small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800" y="3701606"/>
            <a:ext cx="1319984" cy="39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2" descr="Image result for Eventbrite transparent small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012" y="1839532"/>
            <a:ext cx="1291335" cy="55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Left Brace 137"/>
          <p:cNvSpPr/>
          <p:nvPr/>
        </p:nvSpPr>
        <p:spPr>
          <a:xfrm rot="10800000">
            <a:off x="6699837" y="1429490"/>
            <a:ext cx="768462" cy="3121018"/>
          </a:xfrm>
          <a:prstGeom prst="leftBrace">
            <a:avLst>
              <a:gd name="adj1" fmla="val 8333"/>
              <a:gd name="adj2" fmla="val 50168"/>
            </a:avLst>
          </a:prstGeom>
          <a:ln w="38100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4967635" y="3133699"/>
            <a:ext cx="2000598" cy="19379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r" defTabSz="12432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Active Directory</a:t>
            </a:r>
          </a:p>
          <a:p>
            <a:pPr marL="0" marR="0" lvl="0" indent="0" algn="r" defTabSz="12432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App Services</a:t>
            </a:r>
          </a:p>
          <a:p>
            <a:pPr marL="0" marR="0" lvl="0" indent="0" algn="r" defTabSz="12432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Blob</a:t>
            </a:r>
          </a:p>
          <a:p>
            <a:pPr marL="0" marR="0" lvl="0" indent="0" algn="r" defTabSz="12432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</a:t>
            </a:r>
            <a:r>
              <a:rPr kumimoji="0" lang="en-US" sz="1399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CosmosDB</a:t>
            </a:r>
            <a:endParaRPr kumimoji="0" lang="en-US" sz="1399" b="0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srgbClr val="D2D2D2">
                      <a:lumMod val="50000"/>
                    </a:srgbClr>
                  </a:gs>
                  <a:gs pos="30000">
                    <a:srgbClr val="D2D2D2">
                      <a:lumMod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r" defTabSz="12432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Data Lake</a:t>
            </a:r>
          </a:p>
          <a:p>
            <a:pPr marL="0" marR="0" lvl="0" indent="0" algn="r" defTabSz="12432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SQL</a:t>
            </a:r>
          </a:p>
          <a:p>
            <a:pPr marL="0" marR="0" lvl="0" indent="0" algn="r" defTabSz="12432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Resource Manager</a:t>
            </a:r>
          </a:p>
          <a:p>
            <a:pPr marL="0" marR="0" lvl="0" indent="0" algn="l" defTabSz="12432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0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srgbClr val="D2D2D2">
                      <a:lumMod val="50000"/>
                    </a:srgbClr>
                  </a:gs>
                  <a:gs pos="30000">
                    <a:srgbClr val="D2D2D2">
                      <a:lumMod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12432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0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srgbClr val="D2D2D2">
                      <a:lumMod val="50000"/>
                    </a:srgbClr>
                  </a:gs>
                  <a:gs pos="30000">
                    <a:srgbClr val="D2D2D2">
                      <a:lumMod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ctr" defTabSz="12432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0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srgbClr val="D2D2D2">
                      <a:lumMod val="50000"/>
                    </a:srgbClr>
                  </a:gs>
                  <a:gs pos="30000">
                    <a:srgbClr val="D2D2D2">
                      <a:lumMod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884443" y="2759488"/>
            <a:ext cx="1421650" cy="193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algn="ctr" defTabSz="914400">
              <a:lnSpc>
                <a:spcPct val="90000"/>
              </a:lnSpc>
              <a:spcAft>
                <a:spcPts val="600"/>
              </a:spcAft>
              <a:defRPr sz="1400" ker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3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pPr marL="0" marR="0" lvl="0" indent="0" algn="ctr" defTabSz="12432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81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Functions</a:t>
            </a:r>
          </a:p>
        </p:txBody>
      </p:sp>
      <p:sp>
        <p:nvSpPr>
          <p:cNvPr id="153" name="Left Brace 152"/>
          <p:cNvSpPr/>
          <p:nvPr/>
        </p:nvSpPr>
        <p:spPr>
          <a:xfrm rot="16200000">
            <a:off x="7316038" y="-1037528"/>
            <a:ext cx="1105513" cy="4442011"/>
          </a:xfrm>
          <a:prstGeom prst="leftBrace">
            <a:avLst>
              <a:gd name="adj1" fmla="val 8333"/>
              <a:gd name="adj2" fmla="val 50290"/>
            </a:avLst>
          </a:prstGeom>
          <a:ln w="38100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7075465" y="4197231"/>
            <a:ext cx="1692198" cy="892390"/>
            <a:chOff x="7649759" y="3473718"/>
            <a:chExt cx="1692678" cy="892645"/>
          </a:xfrm>
        </p:grpSpPr>
        <p:sp>
          <p:nvSpPr>
            <p:cNvPr id="163" name="TextBox 162"/>
            <p:cNvSpPr txBox="1"/>
            <p:nvPr/>
          </p:nvSpPr>
          <p:spPr>
            <a:xfrm>
              <a:off x="7649759" y="3978710"/>
              <a:ext cx="1692678" cy="3876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16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D2D2D2">
                          <a:lumMod val="50000"/>
                        </a:srgbClr>
                      </a:gs>
                      <a:gs pos="30000">
                        <a:srgbClr val="D2D2D2">
                          <a:lumMod val="50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On-premises data gateway</a:t>
              </a:r>
            </a:p>
          </p:txBody>
        </p:sp>
        <p:grpSp>
          <p:nvGrpSpPr>
            <p:cNvPr id="166" name="Group 165"/>
            <p:cNvGrpSpPr/>
            <p:nvPr/>
          </p:nvGrpSpPr>
          <p:grpSpPr>
            <a:xfrm>
              <a:off x="8213450" y="3473718"/>
              <a:ext cx="556534" cy="447498"/>
              <a:chOff x="8134076" y="3465305"/>
              <a:chExt cx="556534" cy="447498"/>
            </a:xfrm>
          </p:grpSpPr>
          <p:sp>
            <p:nvSpPr>
              <p:cNvPr id="168" name="Freeform 128"/>
              <p:cNvSpPr>
                <a:spLocks noChangeAspect="1"/>
              </p:cNvSpPr>
              <p:nvPr/>
            </p:nvSpPr>
            <p:spPr bwMode="white">
              <a:xfrm>
                <a:off x="8134076" y="3465305"/>
                <a:ext cx="556534" cy="307438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noFill/>
              <a:ln w="34925">
                <a:solidFill>
                  <a:srgbClr val="0078D7"/>
                </a:solidFill>
              </a:ln>
              <a:extLst/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2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 bwMode="auto">
              <a:xfrm>
                <a:off x="8371887" y="3733781"/>
                <a:ext cx="83932" cy="762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3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9" name="Straight Arrow Connector 178"/>
              <p:cNvCxnSpPr/>
              <p:nvPr/>
            </p:nvCxnSpPr>
            <p:spPr>
              <a:xfrm>
                <a:off x="8412536" y="3632683"/>
                <a:ext cx="0" cy="280120"/>
              </a:xfrm>
              <a:prstGeom prst="straightConnector1">
                <a:avLst/>
              </a:prstGeom>
              <a:noFill/>
              <a:ln w="41275" cap="flat" cmpd="sng" algn="ctr">
                <a:solidFill>
                  <a:srgbClr val="0078D7"/>
                </a:solidFill>
                <a:prstDash val="solid"/>
                <a:headEnd type="triangle" w="med" len="sm"/>
                <a:tailEnd type="triangle" w="med" len="sm"/>
              </a:ln>
              <a:effectLst/>
            </p:spPr>
          </p:cxnSp>
        </p:grpSp>
      </p:grpSp>
      <p:sp>
        <p:nvSpPr>
          <p:cNvPr id="182" name="TextBox 181"/>
          <p:cNvSpPr txBox="1"/>
          <p:nvPr/>
        </p:nvSpPr>
        <p:spPr>
          <a:xfrm>
            <a:off x="9835597" y="6143906"/>
            <a:ext cx="4615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16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BizTalk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Server</a:t>
            </a:r>
          </a:p>
        </p:txBody>
      </p:sp>
      <p:sp>
        <p:nvSpPr>
          <p:cNvPr id="188" name="Freeform 5"/>
          <p:cNvSpPr>
            <a:spLocks noChangeAspect="1" noEditPoints="1"/>
          </p:cNvSpPr>
          <p:nvPr/>
        </p:nvSpPr>
        <p:spPr bwMode="black">
          <a:xfrm>
            <a:off x="6135477" y="5586401"/>
            <a:ext cx="1258853" cy="252339"/>
          </a:xfrm>
          <a:custGeom>
            <a:avLst/>
            <a:gdLst>
              <a:gd name="T0" fmla="*/ 437 w 1686"/>
              <a:gd name="T1" fmla="*/ 261 h 336"/>
              <a:gd name="T2" fmla="*/ 516 w 1686"/>
              <a:gd name="T3" fmla="*/ 200 h 336"/>
              <a:gd name="T4" fmla="*/ 501 w 1686"/>
              <a:gd name="T5" fmla="*/ 64 h 336"/>
              <a:gd name="T6" fmla="*/ 462 w 1686"/>
              <a:gd name="T7" fmla="*/ 116 h 336"/>
              <a:gd name="T8" fmla="*/ 549 w 1686"/>
              <a:gd name="T9" fmla="*/ 218 h 336"/>
              <a:gd name="T10" fmla="*/ 613 w 1686"/>
              <a:gd name="T11" fmla="*/ 155 h 336"/>
              <a:gd name="T12" fmla="*/ 602 w 1686"/>
              <a:gd name="T13" fmla="*/ 56 h 336"/>
              <a:gd name="T14" fmla="*/ 698 w 1686"/>
              <a:gd name="T15" fmla="*/ 269 h 336"/>
              <a:gd name="T16" fmla="*/ 768 w 1686"/>
              <a:gd name="T17" fmla="*/ 273 h 336"/>
              <a:gd name="T18" fmla="*/ 783 w 1686"/>
              <a:gd name="T19" fmla="*/ 142 h 336"/>
              <a:gd name="T20" fmla="*/ 836 w 1686"/>
              <a:gd name="T21" fmla="*/ 176 h 336"/>
              <a:gd name="T22" fmla="*/ 745 w 1686"/>
              <a:gd name="T23" fmla="*/ 229 h 336"/>
              <a:gd name="T24" fmla="*/ 813 w 1686"/>
              <a:gd name="T25" fmla="*/ 196 h 336"/>
              <a:gd name="T26" fmla="*/ 894 w 1686"/>
              <a:gd name="T27" fmla="*/ 269 h 336"/>
              <a:gd name="T28" fmla="*/ 895 w 1686"/>
              <a:gd name="T29" fmla="*/ 155 h 336"/>
              <a:gd name="T30" fmla="*/ 1075 w 1686"/>
              <a:gd name="T31" fmla="*/ 203 h 336"/>
              <a:gd name="T32" fmla="*/ 1064 w 1686"/>
              <a:gd name="T33" fmla="*/ 259 h 336"/>
              <a:gd name="T34" fmla="*/ 982 w 1686"/>
              <a:gd name="T35" fmla="*/ 132 h 336"/>
              <a:gd name="T36" fmla="*/ 1051 w 1686"/>
              <a:gd name="T37" fmla="*/ 184 h 336"/>
              <a:gd name="T38" fmla="*/ 1051 w 1686"/>
              <a:gd name="T39" fmla="*/ 184 h 336"/>
              <a:gd name="T40" fmla="*/ 1127 w 1686"/>
              <a:gd name="T41" fmla="*/ 269 h 336"/>
              <a:gd name="T42" fmla="*/ 1227 w 1686"/>
              <a:gd name="T43" fmla="*/ 128 h 336"/>
              <a:gd name="T44" fmla="*/ 1152 w 1686"/>
              <a:gd name="T45" fmla="*/ 172 h 336"/>
              <a:gd name="T46" fmla="*/ 1302 w 1686"/>
              <a:gd name="T47" fmla="*/ 273 h 336"/>
              <a:gd name="T48" fmla="*/ 1356 w 1686"/>
              <a:gd name="T49" fmla="*/ 142 h 336"/>
              <a:gd name="T50" fmla="*/ 1269 w 1686"/>
              <a:gd name="T51" fmla="*/ 156 h 336"/>
              <a:gd name="T52" fmla="*/ 1351 w 1686"/>
              <a:gd name="T53" fmla="*/ 198 h 336"/>
              <a:gd name="T54" fmla="*/ 1399 w 1686"/>
              <a:gd name="T55" fmla="*/ 74 h 336"/>
              <a:gd name="T56" fmla="*/ 1425 w 1686"/>
              <a:gd name="T57" fmla="*/ 269 h 336"/>
              <a:gd name="T58" fmla="*/ 1584 w 1686"/>
              <a:gd name="T59" fmla="*/ 269 h 336"/>
              <a:gd name="T60" fmla="*/ 1487 w 1686"/>
              <a:gd name="T61" fmla="*/ 187 h 336"/>
              <a:gd name="T62" fmla="*/ 1487 w 1686"/>
              <a:gd name="T63" fmla="*/ 149 h 336"/>
              <a:gd name="T64" fmla="*/ 1584 w 1686"/>
              <a:gd name="T65" fmla="*/ 269 h 336"/>
              <a:gd name="T66" fmla="*/ 1602 w 1686"/>
              <a:gd name="T67" fmla="*/ 145 h 336"/>
              <a:gd name="T68" fmla="*/ 1650 w 1686"/>
              <a:gd name="T69" fmla="*/ 125 h 336"/>
              <a:gd name="T70" fmla="*/ 1655 w 1686"/>
              <a:gd name="T71" fmla="*/ 247 h 336"/>
              <a:gd name="T72" fmla="*/ 0 w 1686"/>
              <a:gd name="T73" fmla="*/ 301 h 336"/>
              <a:gd name="T74" fmla="*/ 85 w 1686"/>
              <a:gd name="T75" fmla="*/ 99 h 336"/>
              <a:gd name="T76" fmla="*/ 58 w 1686"/>
              <a:gd name="T77" fmla="*/ 123 h 336"/>
              <a:gd name="T78" fmla="*/ 68 w 1686"/>
              <a:gd name="T79" fmla="*/ 170 h 336"/>
              <a:gd name="T80" fmla="*/ 93 w 1686"/>
              <a:gd name="T81" fmla="*/ 189 h 336"/>
              <a:gd name="T82" fmla="*/ 98 w 1686"/>
              <a:gd name="T83" fmla="*/ 204 h 336"/>
              <a:gd name="T84" fmla="*/ 90 w 1686"/>
              <a:gd name="T85" fmla="*/ 214 h 336"/>
              <a:gd name="T86" fmla="*/ 62 w 1686"/>
              <a:gd name="T87" fmla="*/ 206 h 336"/>
              <a:gd name="T88" fmla="*/ 74 w 1686"/>
              <a:gd name="T89" fmla="*/ 238 h 336"/>
              <a:gd name="T90" fmla="*/ 115 w 1686"/>
              <a:gd name="T91" fmla="*/ 227 h 336"/>
              <a:gd name="T92" fmla="*/ 124 w 1686"/>
              <a:gd name="T93" fmla="*/ 192 h 336"/>
              <a:gd name="T94" fmla="*/ 108 w 1686"/>
              <a:gd name="T95" fmla="*/ 165 h 336"/>
              <a:gd name="T96" fmla="*/ 85 w 1686"/>
              <a:gd name="T97" fmla="*/ 149 h 336"/>
              <a:gd name="T98" fmla="*/ 79 w 1686"/>
              <a:gd name="T99" fmla="*/ 136 h 336"/>
              <a:gd name="T100" fmla="*/ 86 w 1686"/>
              <a:gd name="T101" fmla="*/ 124 h 336"/>
              <a:gd name="T102" fmla="*/ 107 w 1686"/>
              <a:gd name="T103" fmla="*/ 124 h 336"/>
              <a:gd name="T104" fmla="*/ 107 w 1686"/>
              <a:gd name="T105" fmla="*/ 98 h 336"/>
              <a:gd name="T106" fmla="*/ 270 w 1686"/>
              <a:gd name="T107" fmla="*/ 86 h 336"/>
              <a:gd name="T108" fmla="*/ 238 w 1686"/>
              <a:gd name="T109" fmla="*/ 113 h 336"/>
              <a:gd name="T110" fmla="*/ 262 w 1686"/>
              <a:gd name="T111" fmla="*/ 235 h 336"/>
              <a:gd name="T112" fmla="*/ 270 w 1686"/>
              <a:gd name="T113" fmla="*/ 257 h 336"/>
              <a:gd name="T114" fmla="*/ 324 w 1686"/>
              <a:gd name="T115" fmla="*/ 135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86" h="336">
                <a:moveTo>
                  <a:pt x="549" y="218"/>
                </a:moveTo>
                <a:cubicBezTo>
                  <a:pt x="549" y="235"/>
                  <a:pt x="543" y="249"/>
                  <a:pt x="531" y="258"/>
                </a:cubicBezTo>
                <a:cubicBezTo>
                  <a:pt x="519" y="268"/>
                  <a:pt x="503" y="273"/>
                  <a:pt x="482" y="273"/>
                </a:cubicBezTo>
                <a:cubicBezTo>
                  <a:pt x="475" y="273"/>
                  <a:pt x="466" y="272"/>
                  <a:pt x="457" y="269"/>
                </a:cubicBezTo>
                <a:cubicBezTo>
                  <a:pt x="447" y="267"/>
                  <a:pt x="441" y="264"/>
                  <a:pt x="437" y="261"/>
                </a:cubicBezTo>
                <a:cubicBezTo>
                  <a:pt x="437" y="233"/>
                  <a:pt x="437" y="233"/>
                  <a:pt x="437" y="233"/>
                </a:cubicBezTo>
                <a:cubicBezTo>
                  <a:pt x="442" y="238"/>
                  <a:pt x="450" y="243"/>
                  <a:pt x="459" y="246"/>
                </a:cubicBezTo>
                <a:cubicBezTo>
                  <a:pt x="469" y="250"/>
                  <a:pt x="477" y="251"/>
                  <a:pt x="485" y="251"/>
                </a:cubicBezTo>
                <a:cubicBezTo>
                  <a:pt x="511" y="251"/>
                  <a:pt x="524" y="241"/>
                  <a:pt x="524" y="221"/>
                </a:cubicBezTo>
                <a:cubicBezTo>
                  <a:pt x="524" y="213"/>
                  <a:pt x="521" y="206"/>
                  <a:pt x="516" y="200"/>
                </a:cubicBezTo>
                <a:cubicBezTo>
                  <a:pt x="510" y="193"/>
                  <a:pt x="499" y="186"/>
                  <a:pt x="482" y="176"/>
                </a:cubicBezTo>
                <a:cubicBezTo>
                  <a:pt x="465" y="166"/>
                  <a:pt x="454" y="157"/>
                  <a:pt x="447" y="149"/>
                </a:cubicBezTo>
                <a:cubicBezTo>
                  <a:pt x="440" y="141"/>
                  <a:pt x="437" y="130"/>
                  <a:pt x="437" y="118"/>
                </a:cubicBezTo>
                <a:cubicBezTo>
                  <a:pt x="437" y="102"/>
                  <a:pt x="443" y="89"/>
                  <a:pt x="455" y="79"/>
                </a:cubicBezTo>
                <a:cubicBezTo>
                  <a:pt x="467" y="69"/>
                  <a:pt x="482" y="64"/>
                  <a:pt x="501" y="64"/>
                </a:cubicBezTo>
                <a:cubicBezTo>
                  <a:pt x="519" y="64"/>
                  <a:pt x="532" y="67"/>
                  <a:pt x="541" y="71"/>
                </a:cubicBezTo>
                <a:cubicBezTo>
                  <a:pt x="541" y="98"/>
                  <a:pt x="541" y="98"/>
                  <a:pt x="541" y="98"/>
                </a:cubicBezTo>
                <a:cubicBezTo>
                  <a:pt x="530" y="90"/>
                  <a:pt x="517" y="86"/>
                  <a:pt x="500" y="86"/>
                </a:cubicBezTo>
                <a:cubicBezTo>
                  <a:pt x="489" y="86"/>
                  <a:pt x="479" y="88"/>
                  <a:pt x="472" y="94"/>
                </a:cubicBezTo>
                <a:cubicBezTo>
                  <a:pt x="465" y="99"/>
                  <a:pt x="462" y="107"/>
                  <a:pt x="462" y="116"/>
                </a:cubicBezTo>
                <a:cubicBezTo>
                  <a:pt x="462" y="123"/>
                  <a:pt x="463" y="128"/>
                  <a:pt x="465" y="132"/>
                </a:cubicBezTo>
                <a:cubicBezTo>
                  <a:pt x="467" y="136"/>
                  <a:pt x="471" y="140"/>
                  <a:pt x="476" y="144"/>
                </a:cubicBezTo>
                <a:cubicBezTo>
                  <a:pt x="481" y="148"/>
                  <a:pt x="489" y="153"/>
                  <a:pt x="501" y="160"/>
                </a:cubicBezTo>
                <a:cubicBezTo>
                  <a:pt x="519" y="170"/>
                  <a:pt x="531" y="179"/>
                  <a:pt x="538" y="188"/>
                </a:cubicBezTo>
                <a:cubicBezTo>
                  <a:pt x="546" y="197"/>
                  <a:pt x="549" y="207"/>
                  <a:pt x="549" y="218"/>
                </a:cubicBezTo>
                <a:close/>
                <a:moveTo>
                  <a:pt x="698" y="269"/>
                </a:moveTo>
                <a:cubicBezTo>
                  <a:pt x="675" y="269"/>
                  <a:pt x="675" y="269"/>
                  <a:pt x="675" y="269"/>
                </a:cubicBezTo>
                <a:cubicBezTo>
                  <a:pt x="675" y="186"/>
                  <a:pt x="675" y="186"/>
                  <a:pt x="675" y="186"/>
                </a:cubicBezTo>
                <a:cubicBezTo>
                  <a:pt x="675" y="156"/>
                  <a:pt x="664" y="142"/>
                  <a:pt x="641" y="142"/>
                </a:cubicBezTo>
                <a:cubicBezTo>
                  <a:pt x="630" y="142"/>
                  <a:pt x="620" y="146"/>
                  <a:pt x="613" y="155"/>
                </a:cubicBezTo>
                <a:cubicBezTo>
                  <a:pt x="605" y="163"/>
                  <a:pt x="602" y="174"/>
                  <a:pt x="602" y="188"/>
                </a:cubicBezTo>
                <a:cubicBezTo>
                  <a:pt x="602" y="269"/>
                  <a:pt x="602" y="269"/>
                  <a:pt x="602" y="269"/>
                </a:cubicBezTo>
                <a:cubicBezTo>
                  <a:pt x="578" y="269"/>
                  <a:pt x="578" y="269"/>
                  <a:pt x="578" y="269"/>
                </a:cubicBezTo>
                <a:cubicBezTo>
                  <a:pt x="578" y="56"/>
                  <a:pt x="578" y="56"/>
                  <a:pt x="578" y="56"/>
                </a:cubicBezTo>
                <a:cubicBezTo>
                  <a:pt x="602" y="56"/>
                  <a:pt x="602" y="56"/>
                  <a:pt x="602" y="56"/>
                </a:cubicBezTo>
                <a:cubicBezTo>
                  <a:pt x="602" y="149"/>
                  <a:pt x="602" y="149"/>
                  <a:pt x="602" y="149"/>
                </a:cubicBezTo>
                <a:cubicBezTo>
                  <a:pt x="602" y="149"/>
                  <a:pt x="602" y="149"/>
                  <a:pt x="602" y="149"/>
                </a:cubicBezTo>
                <a:cubicBezTo>
                  <a:pt x="613" y="131"/>
                  <a:pt x="629" y="122"/>
                  <a:pt x="649" y="122"/>
                </a:cubicBezTo>
                <a:cubicBezTo>
                  <a:pt x="682" y="122"/>
                  <a:pt x="698" y="141"/>
                  <a:pt x="698" y="181"/>
                </a:cubicBezTo>
                <a:lnTo>
                  <a:pt x="698" y="269"/>
                </a:lnTo>
                <a:close/>
                <a:moveTo>
                  <a:pt x="836" y="269"/>
                </a:moveTo>
                <a:cubicBezTo>
                  <a:pt x="813" y="269"/>
                  <a:pt x="813" y="269"/>
                  <a:pt x="813" y="269"/>
                </a:cubicBezTo>
                <a:cubicBezTo>
                  <a:pt x="813" y="247"/>
                  <a:pt x="813" y="247"/>
                  <a:pt x="813" y="247"/>
                </a:cubicBezTo>
                <a:cubicBezTo>
                  <a:pt x="812" y="247"/>
                  <a:pt x="812" y="247"/>
                  <a:pt x="812" y="247"/>
                </a:cubicBezTo>
                <a:cubicBezTo>
                  <a:pt x="802" y="264"/>
                  <a:pt x="787" y="273"/>
                  <a:pt x="768" y="273"/>
                </a:cubicBezTo>
                <a:cubicBezTo>
                  <a:pt x="754" y="273"/>
                  <a:pt x="743" y="269"/>
                  <a:pt x="734" y="262"/>
                </a:cubicBezTo>
                <a:cubicBezTo>
                  <a:pt x="726" y="254"/>
                  <a:pt x="722" y="244"/>
                  <a:pt x="722" y="231"/>
                </a:cubicBezTo>
                <a:cubicBezTo>
                  <a:pt x="722" y="204"/>
                  <a:pt x="738" y="189"/>
                  <a:pt x="769" y="184"/>
                </a:cubicBezTo>
                <a:cubicBezTo>
                  <a:pt x="813" y="178"/>
                  <a:pt x="813" y="178"/>
                  <a:pt x="813" y="178"/>
                </a:cubicBezTo>
                <a:cubicBezTo>
                  <a:pt x="813" y="154"/>
                  <a:pt x="803" y="142"/>
                  <a:pt x="783" y="142"/>
                </a:cubicBezTo>
                <a:cubicBezTo>
                  <a:pt x="766" y="142"/>
                  <a:pt x="750" y="147"/>
                  <a:pt x="736" y="159"/>
                </a:cubicBezTo>
                <a:cubicBezTo>
                  <a:pt x="736" y="135"/>
                  <a:pt x="736" y="135"/>
                  <a:pt x="736" y="135"/>
                </a:cubicBezTo>
                <a:cubicBezTo>
                  <a:pt x="740" y="132"/>
                  <a:pt x="747" y="129"/>
                  <a:pt x="758" y="126"/>
                </a:cubicBezTo>
                <a:cubicBezTo>
                  <a:pt x="768" y="123"/>
                  <a:pt x="777" y="122"/>
                  <a:pt x="785" y="122"/>
                </a:cubicBezTo>
                <a:cubicBezTo>
                  <a:pt x="819" y="122"/>
                  <a:pt x="836" y="140"/>
                  <a:pt x="836" y="176"/>
                </a:cubicBezTo>
                <a:lnTo>
                  <a:pt x="836" y="269"/>
                </a:lnTo>
                <a:close/>
                <a:moveTo>
                  <a:pt x="813" y="196"/>
                </a:moveTo>
                <a:cubicBezTo>
                  <a:pt x="778" y="201"/>
                  <a:pt x="778" y="201"/>
                  <a:pt x="778" y="201"/>
                </a:cubicBezTo>
                <a:cubicBezTo>
                  <a:pt x="766" y="203"/>
                  <a:pt x="757" y="206"/>
                  <a:pt x="753" y="210"/>
                </a:cubicBezTo>
                <a:cubicBezTo>
                  <a:pt x="748" y="214"/>
                  <a:pt x="745" y="220"/>
                  <a:pt x="745" y="229"/>
                </a:cubicBezTo>
                <a:cubicBezTo>
                  <a:pt x="745" y="236"/>
                  <a:pt x="748" y="242"/>
                  <a:pt x="753" y="247"/>
                </a:cubicBezTo>
                <a:cubicBezTo>
                  <a:pt x="758" y="251"/>
                  <a:pt x="765" y="253"/>
                  <a:pt x="773" y="253"/>
                </a:cubicBezTo>
                <a:cubicBezTo>
                  <a:pt x="784" y="253"/>
                  <a:pt x="794" y="249"/>
                  <a:pt x="801" y="241"/>
                </a:cubicBezTo>
                <a:cubicBezTo>
                  <a:pt x="809" y="233"/>
                  <a:pt x="813" y="223"/>
                  <a:pt x="813" y="211"/>
                </a:cubicBezTo>
                <a:lnTo>
                  <a:pt x="813" y="196"/>
                </a:lnTo>
                <a:close/>
                <a:moveTo>
                  <a:pt x="946" y="149"/>
                </a:moveTo>
                <a:cubicBezTo>
                  <a:pt x="942" y="146"/>
                  <a:pt x="936" y="144"/>
                  <a:pt x="929" y="144"/>
                </a:cubicBezTo>
                <a:cubicBezTo>
                  <a:pt x="919" y="144"/>
                  <a:pt x="910" y="149"/>
                  <a:pt x="904" y="158"/>
                </a:cubicBezTo>
                <a:cubicBezTo>
                  <a:pt x="898" y="168"/>
                  <a:pt x="894" y="181"/>
                  <a:pt x="894" y="196"/>
                </a:cubicBezTo>
                <a:cubicBezTo>
                  <a:pt x="894" y="269"/>
                  <a:pt x="894" y="269"/>
                  <a:pt x="894" y="269"/>
                </a:cubicBezTo>
                <a:cubicBezTo>
                  <a:pt x="871" y="269"/>
                  <a:pt x="871" y="269"/>
                  <a:pt x="871" y="269"/>
                </a:cubicBezTo>
                <a:cubicBezTo>
                  <a:pt x="871" y="125"/>
                  <a:pt x="871" y="125"/>
                  <a:pt x="871" y="125"/>
                </a:cubicBezTo>
                <a:cubicBezTo>
                  <a:pt x="894" y="125"/>
                  <a:pt x="894" y="125"/>
                  <a:pt x="894" y="125"/>
                </a:cubicBezTo>
                <a:cubicBezTo>
                  <a:pt x="894" y="155"/>
                  <a:pt x="894" y="155"/>
                  <a:pt x="894" y="155"/>
                </a:cubicBezTo>
                <a:cubicBezTo>
                  <a:pt x="895" y="155"/>
                  <a:pt x="895" y="155"/>
                  <a:pt x="895" y="155"/>
                </a:cubicBezTo>
                <a:cubicBezTo>
                  <a:pt x="898" y="145"/>
                  <a:pt x="903" y="137"/>
                  <a:pt x="910" y="131"/>
                </a:cubicBezTo>
                <a:cubicBezTo>
                  <a:pt x="916" y="126"/>
                  <a:pt x="924" y="123"/>
                  <a:pt x="933" y="123"/>
                </a:cubicBezTo>
                <a:cubicBezTo>
                  <a:pt x="939" y="123"/>
                  <a:pt x="943" y="123"/>
                  <a:pt x="946" y="125"/>
                </a:cubicBezTo>
                <a:lnTo>
                  <a:pt x="946" y="149"/>
                </a:lnTo>
                <a:close/>
                <a:moveTo>
                  <a:pt x="1075" y="203"/>
                </a:moveTo>
                <a:cubicBezTo>
                  <a:pt x="973" y="203"/>
                  <a:pt x="973" y="203"/>
                  <a:pt x="973" y="203"/>
                </a:cubicBezTo>
                <a:cubicBezTo>
                  <a:pt x="973" y="219"/>
                  <a:pt x="978" y="232"/>
                  <a:pt x="986" y="240"/>
                </a:cubicBezTo>
                <a:cubicBezTo>
                  <a:pt x="994" y="249"/>
                  <a:pt x="1005" y="253"/>
                  <a:pt x="1020" y="253"/>
                </a:cubicBezTo>
                <a:cubicBezTo>
                  <a:pt x="1036" y="253"/>
                  <a:pt x="1051" y="248"/>
                  <a:pt x="1064" y="237"/>
                </a:cubicBezTo>
                <a:cubicBezTo>
                  <a:pt x="1064" y="259"/>
                  <a:pt x="1064" y="259"/>
                  <a:pt x="1064" y="259"/>
                </a:cubicBezTo>
                <a:cubicBezTo>
                  <a:pt x="1052" y="268"/>
                  <a:pt x="1035" y="273"/>
                  <a:pt x="1014" y="273"/>
                </a:cubicBezTo>
                <a:cubicBezTo>
                  <a:pt x="994" y="273"/>
                  <a:pt x="978" y="266"/>
                  <a:pt x="966" y="253"/>
                </a:cubicBezTo>
                <a:cubicBezTo>
                  <a:pt x="955" y="240"/>
                  <a:pt x="949" y="221"/>
                  <a:pt x="949" y="198"/>
                </a:cubicBezTo>
                <a:cubicBezTo>
                  <a:pt x="949" y="184"/>
                  <a:pt x="952" y="171"/>
                  <a:pt x="958" y="159"/>
                </a:cubicBezTo>
                <a:cubicBezTo>
                  <a:pt x="963" y="147"/>
                  <a:pt x="971" y="138"/>
                  <a:pt x="982" y="132"/>
                </a:cubicBezTo>
                <a:cubicBezTo>
                  <a:pt x="992" y="125"/>
                  <a:pt x="1003" y="122"/>
                  <a:pt x="1015" y="122"/>
                </a:cubicBezTo>
                <a:cubicBezTo>
                  <a:pt x="1034" y="122"/>
                  <a:pt x="1048" y="128"/>
                  <a:pt x="1059" y="140"/>
                </a:cubicBezTo>
                <a:cubicBezTo>
                  <a:pt x="1069" y="152"/>
                  <a:pt x="1075" y="169"/>
                  <a:pt x="1075" y="191"/>
                </a:cubicBezTo>
                <a:lnTo>
                  <a:pt x="1075" y="203"/>
                </a:lnTo>
                <a:close/>
                <a:moveTo>
                  <a:pt x="1051" y="184"/>
                </a:moveTo>
                <a:cubicBezTo>
                  <a:pt x="1051" y="170"/>
                  <a:pt x="1048" y="160"/>
                  <a:pt x="1041" y="153"/>
                </a:cubicBezTo>
                <a:cubicBezTo>
                  <a:pt x="1035" y="145"/>
                  <a:pt x="1026" y="142"/>
                  <a:pt x="1015" y="142"/>
                </a:cubicBezTo>
                <a:cubicBezTo>
                  <a:pt x="1004" y="142"/>
                  <a:pt x="995" y="145"/>
                  <a:pt x="988" y="153"/>
                </a:cubicBezTo>
                <a:cubicBezTo>
                  <a:pt x="980" y="161"/>
                  <a:pt x="975" y="171"/>
                  <a:pt x="973" y="184"/>
                </a:cubicBezTo>
                <a:lnTo>
                  <a:pt x="1051" y="184"/>
                </a:lnTo>
                <a:close/>
                <a:moveTo>
                  <a:pt x="1227" y="128"/>
                </a:moveTo>
                <a:cubicBezTo>
                  <a:pt x="1227" y="147"/>
                  <a:pt x="1220" y="163"/>
                  <a:pt x="1207" y="175"/>
                </a:cubicBezTo>
                <a:cubicBezTo>
                  <a:pt x="1193" y="187"/>
                  <a:pt x="1176" y="193"/>
                  <a:pt x="1154" y="193"/>
                </a:cubicBezTo>
                <a:cubicBezTo>
                  <a:pt x="1127" y="193"/>
                  <a:pt x="1127" y="193"/>
                  <a:pt x="1127" y="193"/>
                </a:cubicBezTo>
                <a:cubicBezTo>
                  <a:pt x="1127" y="269"/>
                  <a:pt x="1127" y="269"/>
                  <a:pt x="1127" y="269"/>
                </a:cubicBezTo>
                <a:cubicBezTo>
                  <a:pt x="1104" y="269"/>
                  <a:pt x="1104" y="269"/>
                  <a:pt x="1104" y="269"/>
                </a:cubicBezTo>
                <a:cubicBezTo>
                  <a:pt x="1104" y="68"/>
                  <a:pt x="1104" y="68"/>
                  <a:pt x="1104" y="68"/>
                </a:cubicBezTo>
                <a:cubicBezTo>
                  <a:pt x="1159" y="68"/>
                  <a:pt x="1159" y="68"/>
                  <a:pt x="1159" y="68"/>
                </a:cubicBezTo>
                <a:cubicBezTo>
                  <a:pt x="1181" y="68"/>
                  <a:pt x="1197" y="73"/>
                  <a:pt x="1209" y="83"/>
                </a:cubicBezTo>
                <a:cubicBezTo>
                  <a:pt x="1221" y="94"/>
                  <a:pt x="1227" y="109"/>
                  <a:pt x="1227" y="128"/>
                </a:cubicBezTo>
                <a:close/>
                <a:moveTo>
                  <a:pt x="1202" y="129"/>
                </a:moveTo>
                <a:cubicBezTo>
                  <a:pt x="1202" y="102"/>
                  <a:pt x="1186" y="89"/>
                  <a:pt x="1155" y="89"/>
                </a:cubicBezTo>
                <a:cubicBezTo>
                  <a:pt x="1127" y="89"/>
                  <a:pt x="1127" y="89"/>
                  <a:pt x="1127" y="89"/>
                </a:cubicBezTo>
                <a:cubicBezTo>
                  <a:pt x="1127" y="172"/>
                  <a:pt x="1127" y="172"/>
                  <a:pt x="1127" y="172"/>
                </a:cubicBezTo>
                <a:cubicBezTo>
                  <a:pt x="1152" y="172"/>
                  <a:pt x="1152" y="172"/>
                  <a:pt x="1152" y="172"/>
                </a:cubicBezTo>
                <a:cubicBezTo>
                  <a:pt x="1168" y="172"/>
                  <a:pt x="1181" y="168"/>
                  <a:pt x="1189" y="161"/>
                </a:cubicBezTo>
                <a:cubicBezTo>
                  <a:pt x="1198" y="153"/>
                  <a:pt x="1202" y="143"/>
                  <a:pt x="1202" y="129"/>
                </a:cubicBezTo>
                <a:close/>
                <a:moveTo>
                  <a:pt x="1374" y="197"/>
                </a:moveTo>
                <a:cubicBezTo>
                  <a:pt x="1374" y="220"/>
                  <a:pt x="1368" y="238"/>
                  <a:pt x="1355" y="252"/>
                </a:cubicBezTo>
                <a:cubicBezTo>
                  <a:pt x="1342" y="266"/>
                  <a:pt x="1324" y="273"/>
                  <a:pt x="1302" y="273"/>
                </a:cubicBezTo>
                <a:cubicBezTo>
                  <a:pt x="1281" y="273"/>
                  <a:pt x="1264" y="266"/>
                  <a:pt x="1251" y="253"/>
                </a:cubicBezTo>
                <a:cubicBezTo>
                  <a:pt x="1239" y="239"/>
                  <a:pt x="1232" y="221"/>
                  <a:pt x="1232" y="199"/>
                </a:cubicBezTo>
                <a:cubicBezTo>
                  <a:pt x="1232" y="175"/>
                  <a:pt x="1239" y="156"/>
                  <a:pt x="1252" y="143"/>
                </a:cubicBezTo>
                <a:cubicBezTo>
                  <a:pt x="1265" y="129"/>
                  <a:pt x="1283" y="122"/>
                  <a:pt x="1306" y="122"/>
                </a:cubicBezTo>
                <a:cubicBezTo>
                  <a:pt x="1327" y="122"/>
                  <a:pt x="1344" y="128"/>
                  <a:pt x="1356" y="142"/>
                </a:cubicBezTo>
                <a:cubicBezTo>
                  <a:pt x="1368" y="155"/>
                  <a:pt x="1374" y="174"/>
                  <a:pt x="1374" y="197"/>
                </a:cubicBezTo>
                <a:close/>
                <a:moveTo>
                  <a:pt x="1351" y="198"/>
                </a:moveTo>
                <a:cubicBezTo>
                  <a:pt x="1351" y="180"/>
                  <a:pt x="1347" y="166"/>
                  <a:pt x="1339" y="156"/>
                </a:cubicBezTo>
                <a:cubicBezTo>
                  <a:pt x="1331" y="146"/>
                  <a:pt x="1319" y="142"/>
                  <a:pt x="1304" y="142"/>
                </a:cubicBezTo>
                <a:cubicBezTo>
                  <a:pt x="1289" y="142"/>
                  <a:pt x="1278" y="146"/>
                  <a:pt x="1269" y="156"/>
                </a:cubicBezTo>
                <a:cubicBezTo>
                  <a:pt x="1260" y="166"/>
                  <a:pt x="1256" y="180"/>
                  <a:pt x="1256" y="198"/>
                </a:cubicBezTo>
                <a:cubicBezTo>
                  <a:pt x="1256" y="215"/>
                  <a:pt x="1260" y="229"/>
                  <a:pt x="1269" y="239"/>
                </a:cubicBezTo>
                <a:cubicBezTo>
                  <a:pt x="1278" y="248"/>
                  <a:pt x="1289" y="253"/>
                  <a:pt x="1304" y="253"/>
                </a:cubicBezTo>
                <a:cubicBezTo>
                  <a:pt x="1319" y="253"/>
                  <a:pt x="1331" y="248"/>
                  <a:pt x="1339" y="239"/>
                </a:cubicBezTo>
                <a:cubicBezTo>
                  <a:pt x="1347" y="229"/>
                  <a:pt x="1351" y="216"/>
                  <a:pt x="1351" y="198"/>
                </a:cubicBezTo>
                <a:close/>
                <a:moveTo>
                  <a:pt x="1429" y="74"/>
                </a:moveTo>
                <a:cubicBezTo>
                  <a:pt x="1429" y="78"/>
                  <a:pt x="1428" y="82"/>
                  <a:pt x="1425" y="84"/>
                </a:cubicBezTo>
                <a:cubicBezTo>
                  <a:pt x="1422" y="87"/>
                  <a:pt x="1418" y="89"/>
                  <a:pt x="1414" y="89"/>
                </a:cubicBezTo>
                <a:cubicBezTo>
                  <a:pt x="1410" y="89"/>
                  <a:pt x="1406" y="87"/>
                  <a:pt x="1403" y="85"/>
                </a:cubicBezTo>
                <a:cubicBezTo>
                  <a:pt x="1400" y="82"/>
                  <a:pt x="1399" y="78"/>
                  <a:pt x="1399" y="74"/>
                </a:cubicBezTo>
                <a:cubicBezTo>
                  <a:pt x="1399" y="70"/>
                  <a:pt x="1400" y="66"/>
                  <a:pt x="1403" y="63"/>
                </a:cubicBezTo>
                <a:cubicBezTo>
                  <a:pt x="1406" y="60"/>
                  <a:pt x="1410" y="59"/>
                  <a:pt x="1414" y="59"/>
                </a:cubicBezTo>
                <a:cubicBezTo>
                  <a:pt x="1418" y="59"/>
                  <a:pt x="1422" y="60"/>
                  <a:pt x="1425" y="63"/>
                </a:cubicBezTo>
                <a:cubicBezTo>
                  <a:pt x="1428" y="66"/>
                  <a:pt x="1429" y="70"/>
                  <a:pt x="1429" y="74"/>
                </a:cubicBezTo>
                <a:close/>
                <a:moveTo>
                  <a:pt x="1425" y="269"/>
                </a:moveTo>
                <a:cubicBezTo>
                  <a:pt x="1402" y="269"/>
                  <a:pt x="1402" y="269"/>
                  <a:pt x="1402" y="269"/>
                </a:cubicBezTo>
                <a:cubicBezTo>
                  <a:pt x="1402" y="125"/>
                  <a:pt x="1402" y="125"/>
                  <a:pt x="1402" y="125"/>
                </a:cubicBezTo>
                <a:cubicBezTo>
                  <a:pt x="1425" y="125"/>
                  <a:pt x="1425" y="125"/>
                  <a:pt x="1425" y="125"/>
                </a:cubicBezTo>
                <a:lnTo>
                  <a:pt x="1425" y="269"/>
                </a:lnTo>
                <a:close/>
                <a:moveTo>
                  <a:pt x="1584" y="269"/>
                </a:moveTo>
                <a:cubicBezTo>
                  <a:pt x="1561" y="269"/>
                  <a:pt x="1561" y="269"/>
                  <a:pt x="1561" y="269"/>
                </a:cubicBezTo>
                <a:cubicBezTo>
                  <a:pt x="1561" y="187"/>
                  <a:pt x="1561" y="187"/>
                  <a:pt x="1561" y="187"/>
                </a:cubicBezTo>
                <a:cubicBezTo>
                  <a:pt x="1561" y="157"/>
                  <a:pt x="1549" y="142"/>
                  <a:pt x="1527" y="142"/>
                </a:cubicBezTo>
                <a:cubicBezTo>
                  <a:pt x="1516" y="142"/>
                  <a:pt x="1506" y="146"/>
                  <a:pt x="1499" y="154"/>
                </a:cubicBezTo>
                <a:cubicBezTo>
                  <a:pt x="1491" y="163"/>
                  <a:pt x="1487" y="174"/>
                  <a:pt x="1487" y="187"/>
                </a:cubicBezTo>
                <a:cubicBezTo>
                  <a:pt x="1487" y="269"/>
                  <a:pt x="1487" y="269"/>
                  <a:pt x="1487" y="269"/>
                </a:cubicBezTo>
                <a:cubicBezTo>
                  <a:pt x="1464" y="269"/>
                  <a:pt x="1464" y="269"/>
                  <a:pt x="1464" y="269"/>
                </a:cubicBezTo>
                <a:cubicBezTo>
                  <a:pt x="1464" y="125"/>
                  <a:pt x="1464" y="125"/>
                  <a:pt x="1464" y="125"/>
                </a:cubicBezTo>
                <a:cubicBezTo>
                  <a:pt x="1487" y="125"/>
                  <a:pt x="1487" y="125"/>
                  <a:pt x="1487" y="125"/>
                </a:cubicBezTo>
                <a:cubicBezTo>
                  <a:pt x="1487" y="149"/>
                  <a:pt x="1487" y="149"/>
                  <a:pt x="1487" y="149"/>
                </a:cubicBezTo>
                <a:cubicBezTo>
                  <a:pt x="1488" y="149"/>
                  <a:pt x="1488" y="149"/>
                  <a:pt x="1488" y="149"/>
                </a:cubicBezTo>
                <a:cubicBezTo>
                  <a:pt x="1499" y="131"/>
                  <a:pt x="1514" y="122"/>
                  <a:pt x="1535" y="122"/>
                </a:cubicBezTo>
                <a:cubicBezTo>
                  <a:pt x="1551" y="122"/>
                  <a:pt x="1563" y="127"/>
                  <a:pt x="1571" y="137"/>
                </a:cubicBezTo>
                <a:cubicBezTo>
                  <a:pt x="1579" y="148"/>
                  <a:pt x="1584" y="162"/>
                  <a:pt x="1584" y="181"/>
                </a:cubicBezTo>
                <a:lnTo>
                  <a:pt x="1584" y="269"/>
                </a:lnTo>
                <a:close/>
                <a:moveTo>
                  <a:pt x="1686" y="268"/>
                </a:moveTo>
                <a:cubicBezTo>
                  <a:pt x="1681" y="271"/>
                  <a:pt x="1673" y="273"/>
                  <a:pt x="1664" y="273"/>
                </a:cubicBezTo>
                <a:cubicBezTo>
                  <a:pt x="1639" y="273"/>
                  <a:pt x="1627" y="258"/>
                  <a:pt x="1627" y="230"/>
                </a:cubicBezTo>
                <a:cubicBezTo>
                  <a:pt x="1627" y="145"/>
                  <a:pt x="1627" y="145"/>
                  <a:pt x="1627" y="145"/>
                </a:cubicBezTo>
                <a:cubicBezTo>
                  <a:pt x="1602" y="145"/>
                  <a:pt x="1602" y="145"/>
                  <a:pt x="1602" y="145"/>
                </a:cubicBezTo>
                <a:cubicBezTo>
                  <a:pt x="1602" y="125"/>
                  <a:pt x="1602" y="125"/>
                  <a:pt x="1602" y="125"/>
                </a:cubicBezTo>
                <a:cubicBezTo>
                  <a:pt x="1627" y="125"/>
                  <a:pt x="1627" y="125"/>
                  <a:pt x="1627" y="125"/>
                </a:cubicBezTo>
                <a:cubicBezTo>
                  <a:pt x="1627" y="90"/>
                  <a:pt x="1627" y="90"/>
                  <a:pt x="1627" y="90"/>
                </a:cubicBezTo>
                <a:cubicBezTo>
                  <a:pt x="1650" y="83"/>
                  <a:pt x="1650" y="83"/>
                  <a:pt x="1650" y="83"/>
                </a:cubicBezTo>
                <a:cubicBezTo>
                  <a:pt x="1650" y="125"/>
                  <a:pt x="1650" y="125"/>
                  <a:pt x="1650" y="125"/>
                </a:cubicBezTo>
                <a:cubicBezTo>
                  <a:pt x="1686" y="125"/>
                  <a:pt x="1686" y="125"/>
                  <a:pt x="1686" y="125"/>
                </a:cubicBezTo>
                <a:cubicBezTo>
                  <a:pt x="1686" y="145"/>
                  <a:pt x="1686" y="145"/>
                  <a:pt x="1686" y="145"/>
                </a:cubicBezTo>
                <a:cubicBezTo>
                  <a:pt x="1650" y="145"/>
                  <a:pt x="1650" y="145"/>
                  <a:pt x="1650" y="145"/>
                </a:cubicBezTo>
                <a:cubicBezTo>
                  <a:pt x="1650" y="226"/>
                  <a:pt x="1650" y="226"/>
                  <a:pt x="1650" y="226"/>
                </a:cubicBezTo>
                <a:cubicBezTo>
                  <a:pt x="1650" y="236"/>
                  <a:pt x="1651" y="243"/>
                  <a:pt x="1655" y="247"/>
                </a:cubicBezTo>
                <a:cubicBezTo>
                  <a:pt x="1658" y="251"/>
                  <a:pt x="1664" y="253"/>
                  <a:pt x="1671" y="253"/>
                </a:cubicBezTo>
                <a:cubicBezTo>
                  <a:pt x="1677" y="253"/>
                  <a:pt x="1682" y="251"/>
                  <a:pt x="1686" y="248"/>
                </a:cubicBezTo>
                <a:lnTo>
                  <a:pt x="1686" y="268"/>
                </a:lnTo>
                <a:close/>
                <a:moveTo>
                  <a:pt x="196" y="336"/>
                </a:moveTo>
                <a:cubicBezTo>
                  <a:pt x="0" y="301"/>
                  <a:pt x="0" y="301"/>
                  <a:pt x="0" y="301"/>
                </a:cubicBezTo>
                <a:cubicBezTo>
                  <a:pt x="0" y="35"/>
                  <a:pt x="0" y="35"/>
                  <a:pt x="0" y="35"/>
                </a:cubicBezTo>
                <a:cubicBezTo>
                  <a:pt x="196" y="0"/>
                  <a:pt x="196" y="0"/>
                  <a:pt x="196" y="0"/>
                </a:cubicBezTo>
                <a:lnTo>
                  <a:pt x="196" y="336"/>
                </a:lnTo>
                <a:close/>
                <a:moveTo>
                  <a:pt x="93" y="98"/>
                </a:moveTo>
                <a:cubicBezTo>
                  <a:pt x="90" y="98"/>
                  <a:pt x="87" y="98"/>
                  <a:pt x="85" y="99"/>
                </a:cubicBezTo>
                <a:cubicBezTo>
                  <a:pt x="82" y="99"/>
                  <a:pt x="79" y="100"/>
                  <a:pt x="77" y="101"/>
                </a:cubicBezTo>
                <a:cubicBezTo>
                  <a:pt x="75" y="102"/>
                  <a:pt x="73" y="104"/>
                  <a:pt x="71" y="105"/>
                </a:cubicBezTo>
                <a:cubicBezTo>
                  <a:pt x="69" y="107"/>
                  <a:pt x="67" y="108"/>
                  <a:pt x="65" y="110"/>
                </a:cubicBezTo>
                <a:cubicBezTo>
                  <a:pt x="64" y="112"/>
                  <a:pt x="62" y="114"/>
                  <a:pt x="61" y="116"/>
                </a:cubicBezTo>
                <a:cubicBezTo>
                  <a:pt x="60" y="118"/>
                  <a:pt x="58" y="121"/>
                  <a:pt x="58" y="123"/>
                </a:cubicBezTo>
                <a:cubicBezTo>
                  <a:pt x="57" y="126"/>
                  <a:pt x="56" y="128"/>
                  <a:pt x="56" y="131"/>
                </a:cubicBezTo>
                <a:cubicBezTo>
                  <a:pt x="55" y="134"/>
                  <a:pt x="55" y="136"/>
                  <a:pt x="55" y="139"/>
                </a:cubicBezTo>
                <a:cubicBezTo>
                  <a:pt x="55" y="143"/>
                  <a:pt x="56" y="147"/>
                  <a:pt x="57" y="151"/>
                </a:cubicBezTo>
                <a:cubicBezTo>
                  <a:pt x="58" y="155"/>
                  <a:pt x="59" y="158"/>
                  <a:pt x="61" y="161"/>
                </a:cubicBezTo>
                <a:cubicBezTo>
                  <a:pt x="63" y="165"/>
                  <a:pt x="65" y="168"/>
                  <a:pt x="68" y="170"/>
                </a:cubicBezTo>
                <a:cubicBezTo>
                  <a:pt x="71" y="173"/>
                  <a:pt x="75" y="176"/>
                  <a:pt x="79" y="178"/>
                </a:cubicBezTo>
                <a:cubicBezTo>
                  <a:pt x="80" y="179"/>
                  <a:pt x="82" y="181"/>
                  <a:pt x="83" y="181"/>
                </a:cubicBezTo>
                <a:cubicBezTo>
                  <a:pt x="85" y="182"/>
                  <a:pt x="86" y="183"/>
                  <a:pt x="87" y="184"/>
                </a:cubicBezTo>
                <a:cubicBezTo>
                  <a:pt x="89" y="185"/>
                  <a:pt x="90" y="186"/>
                  <a:pt x="91" y="187"/>
                </a:cubicBezTo>
                <a:cubicBezTo>
                  <a:pt x="92" y="188"/>
                  <a:pt x="92" y="188"/>
                  <a:pt x="93" y="189"/>
                </a:cubicBezTo>
                <a:cubicBezTo>
                  <a:pt x="94" y="190"/>
                  <a:pt x="95" y="191"/>
                  <a:pt x="95" y="192"/>
                </a:cubicBezTo>
                <a:cubicBezTo>
                  <a:pt x="96" y="193"/>
                  <a:pt x="96" y="194"/>
                  <a:pt x="97" y="195"/>
                </a:cubicBezTo>
                <a:cubicBezTo>
                  <a:pt x="97" y="196"/>
                  <a:pt x="98" y="197"/>
                  <a:pt x="98" y="198"/>
                </a:cubicBezTo>
                <a:cubicBezTo>
                  <a:pt x="98" y="199"/>
                  <a:pt x="98" y="200"/>
                  <a:pt x="98" y="201"/>
                </a:cubicBezTo>
                <a:cubicBezTo>
                  <a:pt x="98" y="202"/>
                  <a:pt x="98" y="203"/>
                  <a:pt x="98" y="204"/>
                </a:cubicBezTo>
                <a:cubicBezTo>
                  <a:pt x="98" y="205"/>
                  <a:pt x="98" y="206"/>
                  <a:pt x="97" y="207"/>
                </a:cubicBezTo>
                <a:cubicBezTo>
                  <a:pt x="97" y="207"/>
                  <a:pt x="97" y="208"/>
                  <a:pt x="96" y="209"/>
                </a:cubicBezTo>
                <a:cubicBezTo>
                  <a:pt x="96" y="209"/>
                  <a:pt x="95" y="210"/>
                  <a:pt x="95" y="211"/>
                </a:cubicBezTo>
                <a:cubicBezTo>
                  <a:pt x="94" y="211"/>
                  <a:pt x="93" y="212"/>
                  <a:pt x="92" y="213"/>
                </a:cubicBezTo>
                <a:cubicBezTo>
                  <a:pt x="92" y="213"/>
                  <a:pt x="91" y="214"/>
                  <a:pt x="90" y="214"/>
                </a:cubicBezTo>
                <a:cubicBezTo>
                  <a:pt x="89" y="214"/>
                  <a:pt x="88" y="214"/>
                  <a:pt x="86" y="215"/>
                </a:cubicBezTo>
                <a:cubicBezTo>
                  <a:pt x="85" y="215"/>
                  <a:pt x="84" y="215"/>
                  <a:pt x="83" y="215"/>
                </a:cubicBezTo>
                <a:cubicBezTo>
                  <a:pt x="80" y="215"/>
                  <a:pt x="78" y="214"/>
                  <a:pt x="75" y="214"/>
                </a:cubicBezTo>
                <a:cubicBezTo>
                  <a:pt x="73" y="213"/>
                  <a:pt x="71" y="212"/>
                  <a:pt x="68" y="211"/>
                </a:cubicBezTo>
                <a:cubicBezTo>
                  <a:pt x="66" y="209"/>
                  <a:pt x="64" y="208"/>
                  <a:pt x="62" y="206"/>
                </a:cubicBezTo>
                <a:cubicBezTo>
                  <a:pt x="60" y="204"/>
                  <a:pt x="58" y="202"/>
                  <a:pt x="56" y="200"/>
                </a:cubicBezTo>
                <a:cubicBezTo>
                  <a:pt x="56" y="230"/>
                  <a:pt x="56" y="230"/>
                  <a:pt x="56" y="230"/>
                </a:cubicBezTo>
                <a:cubicBezTo>
                  <a:pt x="57" y="231"/>
                  <a:pt x="59" y="232"/>
                  <a:pt x="61" y="233"/>
                </a:cubicBezTo>
                <a:cubicBezTo>
                  <a:pt x="63" y="234"/>
                  <a:pt x="65" y="235"/>
                  <a:pt x="67" y="236"/>
                </a:cubicBezTo>
                <a:cubicBezTo>
                  <a:pt x="70" y="237"/>
                  <a:pt x="72" y="237"/>
                  <a:pt x="74" y="238"/>
                </a:cubicBezTo>
                <a:cubicBezTo>
                  <a:pt x="77" y="238"/>
                  <a:pt x="79" y="239"/>
                  <a:pt x="82" y="239"/>
                </a:cubicBezTo>
                <a:cubicBezTo>
                  <a:pt x="86" y="239"/>
                  <a:pt x="89" y="239"/>
                  <a:pt x="92" y="239"/>
                </a:cubicBezTo>
                <a:cubicBezTo>
                  <a:pt x="96" y="238"/>
                  <a:pt x="99" y="238"/>
                  <a:pt x="101" y="237"/>
                </a:cubicBezTo>
                <a:cubicBezTo>
                  <a:pt x="104" y="236"/>
                  <a:pt x="107" y="235"/>
                  <a:pt x="109" y="233"/>
                </a:cubicBezTo>
                <a:cubicBezTo>
                  <a:pt x="111" y="231"/>
                  <a:pt x="113" y="230"/>
                  <a:pt x="115" y="227"/>
                </a:cubicBezTo>
                <a:cubicBezTo>
                  <a:pt x="117" y="226"/>
                  <a:pt x="118" y="224"/>
                  <a:pt x="119" y="222"/>
                </a:cubicBezTo>
                <a:cubicBezTo>
                  <a:pt x="120" y="220"/>
                  <a:pt x="121" y="218"/>
                  <a:pt x="122" y="215"/>
                </a:cubicBezTo>
                <a:cubicBezTo>
                  <a:pt x="123" y="213"/>
                  <a:pt x="123" y="210"/>
                  <a:pt x="124" y="208"/>
                </a:cubicBezTo>
                <a:cubicBezTo>
                  <a:pt x="124" y="205"/>
                  <a:pt x="124" y="202"/>
                  <a:pt x="124" y="199"/>
                </a:cubicBezTo>
                <a:cubicBezTo>
                  <a:pt x="124" y="197"/>
                  <a:pt x="124" y="194"/>
                  <a:pt x="124" y="192"/>
                </a:cubicBezTo>
                <a:cubicBezTo>
                  <a:pt x="124" y="190"/>
                  <a:pt x="123" y="188"/>
                  <a:pt x="122" y="186"/>
                </a:cubicBezTo>
                <a:cubicBezTo>
                  <a:pt x="122" y="183"/>
                  <a:pt x="121" y="181"/>
                  <a:pt x="120" y="179"/>
                </a:cubicBezTo>
                <a:cubicBezTo>
                  <a:pt x="119" y="178"/>
                  <a:pt x="118" y="176"/>
                  <a:pt x="117" y="174"/>
                </a:cubicBezTo>
                <a:cubicBezTo>
                  <a:pt x="116" y="173"/>
                  <a:pt x="114" y="171"/>
                  <a:pt x="113" y="170"/>
                </a:cubicBezTo>
                <a:cubicBezTo>
                  <a:pt x="112" y="168"/>
                  <a:pt x="110" y="167"/>
                  <a:pt x="108" y="165"/>
                </a:cubicBezTo>
                <a:cubicBezTo>
                  <a:pt x="106" y="164"/>
                  <a:pt x="105" y="162"/>
                  <a:pt x="102" y="161"/>
                </a:cubicBezTo>
                <a:cubicBezTo>
                  <a:pt x="100" y="160"/>
                  <a:pt x="98" y="158"/>
                  <a:pt x="96" y="157"/>
                </a:cubicBezTo>
                <a:cubicBezTo>
                  <a:pt x="94" y="156"/>
                  <a:pt x="93" y="155"/>
                  <a:pt x="91" y="154"/>
                </a:cubicBezTo>
                <a:cubicBezTo>
                  <a:pt x="90" y="153"/>
                  <a:pt x="89" y="152"/>
                  <a:pt x="88" y="151"/>
                </a:cubicBezTo>
                <a:cubicBezTo>
                  <a:pt x="87" y="151"/>
                  <a:pt x="86" y="150"/>
                  <a:pt x="85" y="149"/>
                </a:cubicBezTo>
                <a:cubicBezTo>
                  <a:pt x="84" y="148"/>
                  <a:pt x="83" y="148"/>
                  <a:pt x="83" y="147"/>
                </a:cubicBezTo>
                <a:cubicBezTo>
                  <a:pt x="82" y="146"/>
                  <a:pt x="82" y="145"/>
                  <a:pt x="81" y="145"/>
                </a:cubicBezTo>
                <a:cubicBezTo>
                  <a:pt x="81" y="144"/>
                  <a:pt x="81" y="143"/>
                  <a:pt x="80" y="142"/>
                </a:cubicBezTo>
                <a:cubicBezTo>
                  <a:pt x="80" y="141"/>
                  <a:pt x="80" y="140"/>
                  <a:pt x="80" y="139"/>
                </a:cubicBezTo>
                <a:cubicBezTo>
                  <a:pt x="79" y="138"/>
                  <a:pt x="79" y="137"/>
                  <a:pt x="79" y="136"/>
                </a:cubicBezTo>
                <a:cubicBezTo>
                  <a:pt x="79" y="135"/>
                  <a:pt x="79" y="134"/>
                  <a:pt x="80" y="133"/>
                </a:cubicBezTo>
                <a:cubicBezTo>
                  <a:pt x="80" y="132"/>
                  <a:pt x="80" y="131"/>
                  <a:pt x="80" y="131"/>
                </a:cubicBezTo>
                <a:cubicBezTo>
                  <a:pt x="81" y="130"/>
                  <a:pt x="81" y="129"/>
                  <a:pt x="82" y="128"/>
                </a:cubicBezTo>
                <a:cubicBezTo>
                  <a:pt x="82" y="127"/>
                  <a:pt x="83" y="127"/>
                  <a:pt x="83" y="126"/>
                </a:cubicBezTo>
                <a:cubicBezTo>
                  <a:pt x="84" y="125"/>
                  <a:pt x="85" y="125"/>
                  <a:pt x="86" y="124"/>
                </a:cubicBezTo>
                <a:cubicBezTo>
                  <a:pt x="86" y="124"/>
                  <a:pt x="87" y="123"/>
                  <a:pt x="88" y="123"/>
                </a:cubicBezTo>
                <a:cubicBezTo>
                  <a:pt x="89" y="123"/>
                  <a:pt x="90" y="122"/>
                  <a:pt x="91" y="122"/>
                </a:cubicBezTo>
                <a:cubicBezTo>
                  <a:pt x="92" y="122"/>
                  <a:pt x="93" y="122"/>
                  <a:pt x="94" y="122"/>
                </a:cubicBezTo>
                <a:cubicBezTo>
                  <a:pt x="96" y="122"/>
                  <a:pt x="99" y="122"/>
                  <a:pt x="101" y="122"/>
                </a:cubicBezTo>
                <a:cubicBezTo>
                  <a:pt x="103" y="122"/>
                  <a:pt x="105" y="123"/>
                  <a:pt x="107" y="124"/>
                </a:cubicBezTo>
                <a:cubicBezTo>
                  <a:pt x="110" y="124"/>
                  <a:pt x="112" y="125"/>
                  <a:pt x="114" y="126"/>
                </a:cubicBezTo>
                <a:cubicBezTo>
                  <a:pt x="116" y="128"/>
                  <a:pt x="118" y="129"/>
                  <a:pt x="119" y="131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18" y="100"/>
                  <a:pt x="116" y="100"/>
                  <a:pt x="114" y="99"/>
                </a:cubicBezTo>
                <a:cubicBezTo>
                  <a:pt x="112" y="99"/>
                  <a:pt x="110" y="98"/>
                  <a:pt x="107" y="98"/>
                </a:cubicBezTo>
                <a:cubicBezTo>
                  <a:pt x="105" y="98"/>
                  <a:pt x="103" y="97"/>
                  <a:pt x="100" y="97"/>
                </a:cubicBezTo>
                <a:cubicBezTo>
                  <a:pt x="98" y="97"/>
                  <a:pt x="95" y="97"/>
                  <a:pt x="93" y="98"/>
                </a:cubicBezTo>
                <a:moveTo>
                  <a:pt x="324" y="135"/>
                </a:moveTo>
                <a:cubicBezTo>
                  <a:pt x="322" y="135"/>
                  <a:pt x="320" y="135"/>
                  <a:pt x="318" y="136"/>
                </a:cubicBezTo>
                <a:cubicBezTo>
                  <a:pt x="309" y="113"/>
                  <a:pt x="292" y="95"/>
                  <a:pt x="270" y="86"/>
                </a:cubicBezTo>
                <a:cubicBezTo>
                  <a:pt x="270" y="84"/>
                  <a:pt x="270" y="82"/>
                  <a:pt x="270" y="80"/>
                </a:cubicBezTo>
                <a:cubicBezTo>
                  <a:pt x="270" y="61"/>
                  <a:pt x="256" y="47"/>
                  <a:pt x="238" y="47"/>
                </a:cubicBezTo>
                <a:cubicBezTo>
                  <a:pt x="229" y="47"/>
                  <a:pt x="221" y="50"/>
                  <a:pt x="215" y="57"/>
                </a:cubicBezTo>
                <a:cubicBezTo>
                  <a:pt x="215" y="103"/>
                  <a:pt x="215" y="103"/>
                  <a:pt x="215" y="103"/>
                </a:cubicBezTo>
                <a:cubicBezTo>
                  <a:pt x="221" y="109"/>
                  <a:pt x="229" y="113"/>
                  <a:pt x="238" y="113"/>
                </a:cubicBezTo>
                <a:cubicBezTo>
                  <a:pt x="248" y="113"/>
                  <a:pt x="256" y="109"/>
                  <a:pt x="262" y="102"/>
                </a:cubicBezTo>
                <a:cubicBezTo>
                  <a:pt x="281" y="109"/>
                  <a:pt x="295" y="125"/>
                  <a:pt x="302" y="144"/>
                </a:cubicBezTo>
                <a:cubicBezTo>
                  <a:pt x="296" y="150"/>
                  <a:pt x="292" y="159"/>
                  <a:pt x="292" y="168"/>
                </a:cubicBezTo>
                <a:cubicBezTo>
                  <a:pt x="292" y="178"/>
                  <a:pt x="296" y="187"/>
                  <a:pt x="302" y="193"/>
                </a:cubicBezTo>
                <a:cubicBezTo>
                  <a:pt x="295" y="212"/>
                  <a:pt x="281" y="227"/>
                  <a:pt x="262" y="235"/>
                </a:cubicBezTo>
                <a:cubicBezTo>
                  <a:pt x="256" y="228"/>
                  <a:pt x="247" y="224"/>
                  <a:pt x="238" y="224"/>
                </a:cubicBezTo>
                <a:cubicBezTo>
                  <a:pt x="229" y="224"/>
                  <a:pt x="221" y="228"/>
                  <a:pt x="215" y="234"/>
                </a:cubicBezTo>
                <a:cubicBezTo>
                  <a:pt x="215" y="280"/>
                  <a:pt x="215" y="280"/>
                  <a:pt x="215" y="280"/>
                </a:cubicBezTo>
                <a:cubicBezTo>
                  <a:pt x="221" y="286"/>
                  <a:pt x="229" y="290"/>
                  <a:pt x="238" y="290"/>
                </a:cubicBezTo>
                <a:cubicBezTo>
                  <a:pt x="256" y="290"/>
                  <a:pt x="270" y="275"/>
                  <a:pt x="270" y="257"/>
                </a:cubicBezTo>
                <a:cubicBezTo>
                  <a:pt x="270" y="255"/>
                  <a:pt x="270" y="253"/>
                  <a:pt x="270" y="251"/>
                </a:cubicBezTo>
                <a:cubicBezTo>
                  <a:pt x="292" y="241"/>
                  <a:pt x="309" y="224"/>
                  <a:pt x="318" y="201"/>
                </a:cubicBezTo>
                <a:cubicBezTo>
                  <a:pt x="320" y="201"/>
                  <a:pt x="322" y="202"/>
                  <a:pt x="324" y="202"/>
                </a:cubicBezTo>
                <a:cubicBezTo>
                  <a:pt x="342" y="202"/>
                  <a:pt x="356" y="187"/>
                  <a:pt x="356" y="168"/>
                </a:cubicBezTo>
                <a:cubicBezTo>
                  <a:pt x="356" y="150"/>
                  <a:pt x="342" y="135"/>
                  <a:pt x="324" y="135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  <a:extLst/>
        </p:spPr>
        <p:txBody>
          <a:bodyPr vert="horz" wrap="square" lIns="89616" tIns="44808" rIns="89616" bIns="4480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189" name="Picture 188"/>
          <p:cNvPicPr>
            <a:picLocks noChangeAspect="1"/>
          </p:cNvPicPr>
          <p:nvPr/>
        </p:nvPicPr>
        <p:blipFill>
          <a:blip r:embed="rId16">
            <a:duotone>
              <a:srgbClr val="0078D7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7604351" y="5660904"/>
            <a:ext cx="607822" cy="607822"/>
          </a:xfrm>
          <a:prstGeom prst="rect">
            <a:avLst/>
          </a:prstGeom>
        </p:spPr>
      </p:pic>
      <p:grpSp>
        <p:nvGrpSpPr>
          <p:cNvPr id="190" name="Group 189"/>
          <p:cNvGrpSpPr/>
          <p:nvPr/>
        </p:nvGrpSpPr>
        <p:grpSpPr>
          <a:xfrm>
            <a:off x="8560306" y="5560775"/>
            <a:ext cx="2692519" cy="959532"/>
            <a:chOff x="9188038" y="4908551"/>
            <a:chExt cx="2608676" cy="959805"/>
          </a:xfrm>
        </p:grpSpPr>
        <p:pic>
          <p:nvPicPr>
            <p:cNvPr id="191" name="Picture 19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536698" y="5636481"/>
              <a:ext cx="597320" cy="150544"/>
            </a:xfrm>
            <a:prstGeom prst="rect">
              <a:avLst/>
            </a:prstGeom>
          </p:spPr>
        </p:pic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073363" y="4984122"/>
              <a:ext cx="603851" cy="93762"/>
            </a:xfrm>
            <a:prstGeom prst="rect">
              <a:avLst/>
            </a:prstGeom>
          </p:spPr>
        </p:pic>
        <p:grpSp>
          <p:nvGrpSpPr>
            <p:cNvPr id="193" name="Group 192"/>
            <p:cNvGrpSpPr/>
            <p:nvPr/>
          </p:nvGrpSpPr>
          <p:grpSpPr>
            <a:xfrm>
              <a:off x="10176085" y="5139169"/>
              <a:ext cx="200019" cy="539806"/>
              <a:chOff x="7258847" y="5219926"/>
              <a:chExt cx="665292" cy="979277"/>
            </a:xfrm>
          </p:grpSpPr>
          <p:cxnSp>
            <p:nvCxnSpPr>
              <p:cNvPr id="199" name="Straight Connector 198"/>
              <p:cNvCxnSpPr/>
              <p:nvPr/>
            </p:nvCxnSpPr>
            <p:spPr>
              <a:xfrm>
                <a:off x="7258847" y="5219926"/>
                <a:ext cx="665292" cy="334736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00" name="Straight Connector 199"/>
              <p:cNvCxnSpPr/>
              <p:nvPr/>
            </p:nvCxnSpPr>
            <p:spPr>
              <a:xfrm flipV="1">
                <a:off x="7305696" y="5877384"/>
                <a:ext cx="616122" cy="321819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194" name="Rectangle 193"/>
            <p:cNvSpPr/>
            <p:nvPr/>
          </p:nvSpPr>
          <p:spPr bwMode="auto">
            <a:xfrm>
              <a:off x="9188038" y="4908551"/>
              <a:ext cx="2608676" cy="959805"/>
            </a:xfrm>
            <a:prstGeom prst="rect">
              <a:avLst/>
            </a:prstGeom>
            <a:noFill/>
            <a:ln w="22225" cap="flat" cmpd="sng" algn="ctr">
              <a:solidFill>
                <a:srgbClr val="353535">
                  <a:lumMod val="40000"/>
                  <a:lumOff val="60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3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5" name="Freeform 5"/>
            <p:cNvSpPr>
              <a:spLocks noChangeAspect="1" noEditPoints="1"/>
            </p:cNvSpPr>
            <p:nvPr/>
          </p:nvSpPr>
          <p:spPr bwMode="auto">
            <a:xfrm>
              <a:off x="10517646" y="5100421"/>
              <a:ext cx="192210" cy="359682"/>
            </a:xfrm>
            <a:custGeom>
              <a:avLst/>
              <a:gdLst>
                <a:gd name="T0" fmla="*/ 77 w 83"/>
                <a:gd name="T1" fmla="*/ 151 h 157"/>
                <a:gd name="T2" fmla="*/ 6 w 83"/>
                <a:gd name="T3" fmla="*/ 6 h 157"/>
                <a:gd name="T4" fmla="*/ 83 w 83"/>
                <a:gd name="T5" fmla="*/ 0 h 157"/>
                <a:gd name="T6" fmla="*/ 6 w 83"/>
                <a:gd name="T7" fmla="*/ 0 h 157"/>
                <a:gd name="T8" fmla="*/ 0 w 83"/>
                <a:gd name="T9" fmla="*/ 6 h 157"/>
                <a:gd name="T10" fmla="*/ 0 w 83"/>
                <a:gd name="T11" fmla="*/ 157 h 157"/>
                <a:gd name="T12" fmla="*/ 77 w 83"/>
                <a:gd name="T13" fmla="*/ 157 h 157"/>
                <a:gd name="T14" fmla="*/ 83 w 83"/>
                <a:gd name="T15" fmla="*/ 151 h 157"/>
                <a:gd name="T16" fmla="*/ 83 w 83"/>
                <a:gd name="T17" fmla="*/ 0 h 157"/>
                <a:gd name="T18" fmla="*/ 15 w 83"/>
                <a:gd name="T19" fmla="*/ 102 h 157"/>
                <a:gd name="T20" fmla="*/ 20 w 83"/>
                <a:gd name="T21" fmla="*/ 102 h 157"/>
                <a:gd name="T22" fmla="*/ 26 w 83"/>
                <a:gd name="T23" fmla="*/ 104 h 157"/>
                <a:gd name="T24" fmla="*/ 26 w 83"/>
                <a:gd name="T25" fmla="*/ 99 h 157"/>
                <a:gd name="T26" fmla="*/ 26 w 83"/>
                <a:gd name="T27" fmla="*/ 104 h 157"/>
                <a:gd name="T28" fmla="*/ 67 w 83"/>
                <a:gd name="T29" fmla="*/ 89 h 157"/>
                <a:gd name="T30" fmla="*/ 15 w 83"/>
                <a:gd name="T31" fmla="*/ 88 h 157"/>
                <a:gd name="T32" fmla="*/ 17 w 83"/>
                <a:gd name="T33" fmla="*/ 79 h 157"/>
                <a:gd name="T34" fmla="*/ 68 w 83"/>
                <a:gd name="T35" fmla="*/ 80 h 157"/>
                <a:gd name="T36" fmla="*/ 68 w 83"/>
                <a:gd name="T37" fmla="*/ 88 h 157"/>
                <a:gd name="T38" fmla="*/ 67 w 83"/>
                <a:gd name="T39" fmla="*/ 74 h 157"/>
                <a:gd name="T40" fmla="*/ 15 w 83"/>
                <a:gd name="T41" fmla="*/ 72 h 157"/>
                <a:gd name="T42" fmla="*/ 17 w 83"/>
                <a:gd name="T43" fmla="*/ 63 h 157"/>
                <a:gd name="T44" fmla="*/ 68 w 83"/>
                <a:gd name="T45" fmla="*/ 64 h 157"/>
                <a:gd name="T46" fmla="*/ 68 w 83"/>
                <a:gd name="T47" fmla="*/ 72 h 157"/>
                <a:gd name="T48" fmla="*/ 67 w 83"/>
                <a:gd name="T49" fmla="*/ 58 h 157"/>
                <a:gd name="T50" fmla="*/ 15 w 83"/>
                <a:gd name="T51" fmla="*/ 57 h 157"/>
                <a:gd name="T52" fmla="*/ 17 w 83"/>
                <a:gd name="T53" fmla="*/ 47 h 157"/>
                <a:gd name="T54" fmla="*/ 68 w 83"/>
                <a:gd name="T55" fmla="*/ 49 h 157"/>
                <a:gd name="T56" fmla="*/ 68 w 83"/>
                <a:gd name="T57" fmla="*/ 57 h 157"/>
                <a:gd name="T58" fmla="*/ 67 w 83"/>
                <a:gd name="T59" fmla="*/ 42 h 157"/>
                <a:gd name="T60" fmla="*/ 15 w 83"/>
                <a:gd name="T61" fmla="*/ 41 h 157"/>
                <a:gd name="T62" fmla="*/ 17 w 83"/>
                <a:gd name="T63" fmla="*/ 31 h 157"/>
                <a:gd name="T64" fmla="*/ 68 w 83"/>
                <a:gd name="T65" fmla="*/ 33 h 157"/>
                <a:gd name="T66" fmla="*/ 68 w 83"/>
                <a:gd name="T67" fmla="*/ 41 h 157"/>
                <a:gd name="T68" fmla="*/ 67 w 83"/>
                <a:gd name="T69" fmla="*/ 27 h 157"/>
                <a:gd name="T70" fmla="*/ 15 w 83"/>
                <a:gd name="T71" fmla="*/ 25 h 157"/>
                <a:gd name="T72" fmla="*/ 17 w 83"/>
                <a:gd name="T73" fmla="*/ 16 h 157"/>
                <a:gd name="T74" fmla="*/ 68 w 83"/>
                <a:gd name="T75" fmla="*/ 17 h 157"/>
                <a:gd name="T76" fmla="*/ 68 w 83"/>
                <a:gd name="T77" fmla="*/ 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157">
                  <a:moveTo>
                    <a:pt x="77" y="6"/>
                  </a:moveTo>
                  <a:cubicBezTo>
                    <a:pt x="77" y="151"/>
                    <a:pt x="77" y="151"/>
                    <a:pt x="77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7" y="6"/>
                    <a:pt x="77" y="6"/>
                    <a:pt x="77" y="6"/>
                  </a:cubicBezTo>
                  <a:moveTo>
                    <a:pt x="83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83" y="157"/>
                    <a:pt x="83" y="157"/>
                    <a:pt x="83" y="157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0"/>
                    <a:pt x="83" y="0"/>
                    <a:pt x="83" y="0"/>
                  </a:cubicBezTo>
                  <a:close/>
                  <a:moveTo>
                    <a:pt x="18" y="104"/>
                  </a:moveTo>
                  <a:cubicBezTo>
                    <a:pt x="16" y="104"/>
                    <a:pt x="15" y="103"/>
                    <a:pt x="15" y="102"/>
                  </a:cubicBezTo>
                  <a:cubicBezTo>
                    <a:pt x="15" y="100"/>
                    <a:pt x="16" y="99"/>
                    <a:pt x="18" y="99"/>
                  </a:cubicBezTo>
                  <a:cubicBezTo>
                    <a:pt x="19" y="99"/>
                    <a:pt x="20" y="100"/>
                    <a:pt x="20" y="102"/>
                  </a:cubicBezTo>
                  <a:cubicBezTo>
                    <a:pt x="20" y="103"/>
                    <a:pt x="19" y="104"/>
                    <a:pt x="18" y="104"/>
                  </a:cubicBezTo>
                  <a:close/>
                  <a:moveTo>
                    <a:pt x="26" y="104"/>
                  </a:moveTo>
                  <a:cubicBezTo>
                    <a:pt x="24" y="104"/>
                    <a:pt x="23" y="103"/>
                    <a:pt x="23" y="102"/>
                  </a:cubicBezTo>
                  <a:cubicBezTo>
                    <a:pt x="23" y="100"/>
                    <a:pt x="24" y="99"/>
                    <a:pt x="26" y="99"/>
                  </a:cubicBezTo>
                  <a:cubicBezTo>
                    <a:pt x="27" y="99"/>
                    <a:pt x="28" y="100"/>
                    <a:pt x="28" y="102"/>
                  </a:cubicBezTo>
                  <a:cubicBezTo>
                    <a:pt x="28" y="103"/>
                    <a:pt x="27" y="104"/>
                    <a:pt x="26" y="104"/>
                  </a:cubicBezTo>
                  <a:close/>
                  <a:moveTo>
                    <a:pt x="68" y="88"/>
                  </a:moveTo>
                  <a:cubicBezTo>
                    <a:pt x="68" y="89"/>
                    <a:pt x="67" y="89"/>
                    <a:pt x="67" y="89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6" y="89"/>
                    <a:pt x="15" y="89"/>
                    <a:pt x="15" y="88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6" y="79"/>
                    <a:pt x="1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79"/>
                    <a:pt x="68" y="79"/>
                    <a:pt x="68" y="80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8" y="88"/>
                    <a:pt x="68" y="88"/>
                    <a:pt x="68" y="88"/>
                  </a:cubicBezTo>
                  <a:close/>
                  <a:moveTo>
                    <a:pt x="68" y="72"/>
                  </a:moveTo>
                  <a:cubicBezTo>
                    <a:pt x="68" y="73"/>
                    <a:pt x="67" y="74"/>
                    <a:pt x="67" y="74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6" y="74"/>
                    <a:pt x="15" y="73"/>
                    <a:pt x="15" y="72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3"/>
                    <a:pt x="16" y="63"/>
                    <a:pt x="17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7" y="63"/>
                    <a:pt x="68" y="63"/>
                    <a:pt x="68" y="64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68" y="72"/>
                    <a:pt x="68" y="72"/>
                    <a:pt x="68" y="72"/>
                  </a:cubicBezTo>
                  <a:close/>
                  <a:moveTo>
                    <a:pt x="68" y="57"/>
                  </a:moveTo>
                  <a:cubicBezTo>
                    <a:pt x="68" y="57"/>
                    <a:pt x="67" y="58"/>
                    <a:pt x="67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6" y="58"/>
                    <a:pt x="15" y="57"/>
                    <a:pt x="15" y="5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8"/>
                    <a:pt x="16" y="47"/>
                    <a:pt x="17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7" y="47"/>
                    <a:pt x="68" y="48"/>
                    <a:pt x="68" y="49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7"/>
                    <a:pt x="68" y="57"/>
                    <a:pt x="68" y="57"/>
                  </a:cubicBezTo>
                  <a:close/>
                  <a:moveTo>
                    <a:pt x="68" y="41"/>
                  </a:moveTo>
                  <a:cubicBezTo>
                    <a:pt x="68" y="42"/>
                    <a:pt x="67" y="42"/>
                    <a:pt x="6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5" y="42"/>
                    <a:pt x="15" y="4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2"/>
                    <a:pt x="16" y="31"/>
                    <a:pt x="1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8" y="32"/>
                    <a:pt x="68" y="33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lose/>
                  <a:moveTo>
                    <a:pt x="68" y="25"/>
                  </a:moveTo>
                  <a:cubicBezTo>
                    <a:pt x="68" y="26"/>
                    <a:pt x="67" y="27"/>
                    <a:pt x="6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7"/>
                    <a:pt x="15" y="26"/>
                    <a:pt x="15" y="25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8" y="16"/>
                    <a:pt x="68" y="17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lose/>
                </a:path>
              </a:pathLst>
            </a:custGeom>
            <a:solidFill>
              <a:srgbClr val="0078D7"/>
            </a:solidFill>
            <a:ln w="2540">
              <a:noFill/>
            </a:ln>
          </p:spPr>
          <p:txBody>
            <a:bodyPr vert="horz" wrap="square" lIns="91414" tIns="45707" rIns="91414" bIns="4570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1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96" name="Group 195"/>
            <p:cNvGrpSpPr/>
            <p:nvPr/>
          </p:nvGrpSpPr>
          <p:grpSpPr>
            <a:xfrm flipH="1">
              <a:off x="10835114" y="5139169"/>
              <a:ext cx="200019" cy="539806"/>
              <a:chOff x="7367040" y="5219926"/>
              <a:chExt cx="665292" cy="979277"/>
            </a:xfrm>
          </p:grpSpPr>
          <p:cxnSp>
            <p:nvCxnSpPr>
              <p:cNvPr id="197" name="Straight Connector 196"/>
              <p:cNvCxnSpPr/>
              <p:nvPr/>
            </p:nvCxnSpPr>
            <p:spPr>
              <a:xfrm>
                <a:off x="7367040" y="5219926"/>
                <a:ext cx="665292" cy="334736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98" name="Straight Connector 197"/>
              <p:cNvCxnSpPr/>
              <p:nvPr/>
            </p:nvCxnSpPr>
            <p:spPr>
              <a:xfrm flipV="1">
                <a:off x="7413885" y="5877384"/>
                <a:ext cx="616122" cy="321819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  <p:pic>
        <p:nvPicPr>
          <p:cNvPr id="187" name="Picture 18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10034" y="5690193"/>
            <a:ext cx="484374" cy="484374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98457" y="5947518"/>
            <a:ext cx="670494" cy="341794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286518" y="2158102"/>
            <a:ext cx="3754796" cy="83276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21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Leverage Azure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304038" y="3713785"/>
            <a:ext cx="3035881" cy="83269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2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Gain Insights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271810" y="2935943"/>
            <a:ext cx="3227026" cy="832764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21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Connect LOB</a:t>
            </a:r>
          </a:p>
        </p:txBody>
      </p:sp>
      <p:pic>
        <p:nvPicPr>
          <p:cNvPr id="2070" name="Picture 16" descr="Image result for Tibco transparent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0703" y="6180953"/>
            <a:ext cx="600878" cy="15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18" descr="Image result for jd edwards accounting software logo transparent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659" y="5513251"/>
            <a:ext cx="1452401" cy="42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Left Brace 211"/>
          <p:cNvSpPr/>
          <p:nvPr/>
        </p:nvSpPr>
        <p:spPr>
          <a:xfrm rot="5400000">
            <a:off x="8062849" y="2546304"/>
            <a:ext cx="768462" cy="5952296"/>
          </a:xfrm>
          <a:prstGeom prst="leftBrace">
            <a:avLst>
              <a:gd name="adj1" fmla="val 8333"/>
              <a:gd name="adj2" fmla="val 59246"/>
            </a:avLst>
          </a:prstGeom>
          <a:ln w="38100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072" name="Picture 20" descr="Image result for sharepoint online logo transparent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781" y="4059754"/>
            <a:ext cx="1004304" cy="36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2" descr="Image result for dynamics crm online logo transparent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182" y="2108262"/>
            <a:ext cx="1120917" cy="34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75" name="Straight Arrow Connector 2074"/>
          <p:cNvCxnSpPr/>
          <p:nvPr/>
        </p:nvCxnSpPr>
        <p:spPr>
          <a:xfrm>
            <a:off x="7925267" y="3658349"/>
            <a:ext cx="0" cy="44433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azure functions logo transparent">
            <a:extLst>
              <a:ext uri="{FF2B5EF4-FFF2-40B4-BE49-F238E27FC236}">
                <a16:creationId xmlns:a16="http://schemas.microsoft.com/office/drawing/2014/main" id="{51E714EC-591E-4A1D-9E3D-6E86DF299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39" y="2655618"/>
            <a:ext cx="353744" cy="35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CF86582B-201B-4320-9B1E-98F9A306C1C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821059" y="217043"/>
            <a:ext cx="537855" cy="81256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6DD4CFB-F1EA-4E17-A629-101948C56DC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77067" y="217043"/>
            <a:ext cx="537855" cy="73506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47D49F2-7829-4F9D-B74B-87CA51A8129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98458" y="217043"/>
            <a:ext cx="579126" cy="86133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D68A1F0-F94B-448E-AE13-83E8A49C73E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258397" y="255396"/>
            <a:ext cx="537855" cy="72950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87E86BB-4406-426D-9268-DADA72AF5D0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695736" y="249578"/>
            <a:ext cx="537855" cy="84987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4C60409-C800-4AFF-96FF-430B0EB8C05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347824" y="217043"/>
            <a:ext cx="604435" cy="813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2"/>
          <a:srcRect l="14538" t="29077" r="6538" b="31462"/>
          <a:stretch/>
        </p:blipFill>
        <p:spPr>
          <a:xfrm>
            <a:off x="11353150" y="3419981"/>
            <a:ext cx="730950" cy="365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3"/>
          <a:srcRect l="13480" t="35947" r="13131" b="41586"/>
          <a:stretch/>
        </p:blipFill>
        <p:spPr>
          <a:xfrm>
            <a:off x="10327469" y="1462630"/>
            <a:ext cx="1729516" cy="35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6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31" grpId="0"/>
      <p:bldP spid="8" grpId="0"/>
      <p:bldP spid="14" grpId="0" animBg="1"/>
      <p:bldP spid="138" grpId="0" animBg="1"/>
      <p:bldP spid="142" grpId="0"/>
      <p:bldP spid="152" grpId="0"/>
      <p:bldP spid="153" grpId="0" animBg="1"/>
      <p:bldP spid="182" grpId="0"/>
      <p:bldP spid="188" grpId="0" animBg="1"/>
      <p:bldP spid="209" grpId="0"/>
      <p:bldP spid="210" grpId="0"/>
      <p:bldP spid="211" grpId="0"/>
      <p:bldP spid="2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7 Integrate 2017" id="{E730CEAE-9013-4AA0-95ED-19B74995440B}" vid="{F5CA20AA-DF5A-4CAB-8986-CA112C9A3070}"/>
    </a:ext>
  </a:extLst>
</a:theme>
</file>

<file path=ppt/theme/theme3.xml><?xml version="1.0" encoding="utf-8"?>
<a:theme xmlns:a="http://schemas.openxmlformats.org/drawingml/2006/main" name="Ignite_Breakout_Template">
  <a:themeElements>
    <a:clrScheme name="Ignite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FFB900"/>
      </a:accent2>
      <a:accent3>
        <a:srgbClr val="FF8C00"/>
      </a:accent3>
      <a:accent4>
        <a:srgbClr val="A80000"/>
      </a:accent4>
      <a:accent5>
        <a:srgbClr val="505050"/>
      </a:accent5>
      <a:accent6>
        <a:srgbClr val="D2D2D2"/>
      </a:accent6>
      <a:hlink>
        <a:srgbClr val="D83B01"/>
      </a:hlink>
      <a:folHlink>
        <a:srgbClr val="A800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 [Read-Only]" id="{28841E4C-3918-4368-B735-2FEE76A3D5D1}" vid="{2645CAE1-4F94-464F-93A7-E31E48A0E182}"/>
    </a:ext>
  </a:extLst>
</a:theme>
</file>

<file path=ppt/theme/theme4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Oct_2014.potx" id="{B30C5E3D-B32C-46D3-A634-BB4F2B19A1AD}" vid="{8B4A1A00-0FF0-47DD-9038-6350CC73D6A3}"/>
    </a:ext>
  </a:extLst>
</a:theme>
</file>

<file path=ppt/theme/theme5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.potx" id="{61D5EBA6-A23E-492C-8A07-E4BCB14E768B}" vid="{2C5385DD-25CC-4B4A-8E83-9D91F0EF820F}"/>
    </a:ext>
  </a:extLst>
</a:theme>
</file>

<file path=ppt/theme/theme6.xml><?xml version="1.0" encoding="utf-8"?>
<a:theme xmlns:a="http://schemas.openxmlformats.org/drawingml/2006/main" name="1_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7 Integrate 2017  -  Read-Only" id="{C111CC07-8055-402B-84C1-F71CB1CED33F}" vid="{67A9A0F9-D3AE-4AF2-90E4-55B4FEA8C29A}"/>
    </a:ext>
  </a:extLst>
</a:theme>
</file>

<file path=ppt/theme/theme7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8.xml><?xml version="1.0" encoding="utf-8"?>
<a:theme xmlns:a="http://schemas.openxmlformats.org/drawingml/2006/main" name="1_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ppt/theme/theme9.xml><?xml version="1.0" encoding="utf-8"?>
<a:theme xmlns:a="http://schemas.openxmlformats.org/drawingml/2006/main" name="2_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7 Integrate 2017  -  Read-Only" id="{C111CC07-8055-402B-84C1-F71CB1CED33F}" vid="{67A9A0F9-D3AE-4AF2-90E4-55B4FEA8C2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5659</TotalTime>
  <Words>1235</Words>
  <Application>Microsoft Office PowerPoint</Application>
  <PresentationFormat>Widescreen</PresentationFormat>
  <Paragraphs>368</Paragraphs>
  <Slides>35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62" baseType="lpstr">
      <vt:lpstr>MS PGothic</vt:lpstr>
      <vt:lpstr>Arial</vt:lpstr>
      <vt:lpstr>Arial Black</vt:lpstr>
      <vt:lpstr>Arial Rounded MT</vt:lpstr>
      <vt:lpstr>Calibri</vt:lpstr>
      <vt:lpstr>Calibri Light</vt:lpstr>
      <vt:lpstr>Consolas</vt:lpstr>
      <vt:lpstr>Lato</vt:lpstr>
      <vt:lpstr>Lucida Grande</vt:lpstr>
      <vt:lpstr>Open Sans Light</vt:lpstr>
      <vt:lpstr>Questrial</vt:lpstr>
      <vt:lpstr>Segoe UI</vt:lpstr>
      <vt:lpstr>Segoe UI Light</vt:lpstr>
      <vt:lpstr>Segoe UI Semibold</vt:lpstr>
      <vt:lpstr>Segoe UI Semilight</vt:lpstr>
      <vt:lpstr>Wingdings</vt:lpstr>
      <vt:lpstr>Office Theme</vt:lpstr>
      <vt:lpstr>5-50111_Build 2017_LIGHT GRAY TEMPLATE</vt:lpstr>
      <vt:lpstr>Ignite_Breakout_Template</vt:lpstr>
      <vt:lpstr>LIGHT COLOR TEMPLATE</vt:lpstr>
      <vt:lpstr>5-50002_Ignite_Breakout_Template</vt:lpstr>
      <vt:lpstr>1_5-50111_Build 2017_LIGHT GRAY TEMPLATE</vt:lpstr>
      <vt:lpstr>5-50109_Microsoft_Light_Template</vt:lpstr>
      <vt:lpstr>1_WHITE TEMPLATE</vt:lpstr>
      <vt:lpstr>2_5-50111_Build 2017_LIGHT GRAY TEMPLATE</vt:lpstr>
      <vt:lpstr>1_Office Theme</vt:lpstr>
      <vt:lpstr>Visio</vt:lpstr>
      <vt:lpstr>PowerPoint Presentation</vt:lpstr>
      <vt:lpstr>Global Organizers</vt:lpstr>
      <vt:lpstr>PowerPoint Presentation</vt:lpstr>
      <vt:lpstr>PowerPoint Presentation</vt:lpstr>
      <vt:lpstr>PowerPoint Presentation</vt:lpstr>
      <vt:lpstr>Utilise Serverless Technology</vt:lpstr>
      <vt:lpstr>Service Bus Messaging</vt:lpstr>
      <vt:lpstr>Logic Apps</vt:lpstr>
      <vt:lpstr>  </vt:lpstr>
      <vt:lpstr>Azure Functions</vt:lpstr>
      <vt:lpstr>Azure Functions Proxy</vt:lpstr>
      <vt:lpstr>What’s in common?</vt:lpstr>
      <vt:lpstr>API Management - a hub for enterprise APIs</vt:lpstr>
      <vt:lpstr>Integration Account</vt:lpstr>
      <vt:lpstr>XML Messaging and B2B</vt:lpstr>
      <vt:lpstr>BizTalk Server</vt:lpstr>
      <vt:lpstr>Service Bus – SB-Messaging</vt:lpstr>
      <vt:lpstr>WCF Relay – WCF-BasicHttpRelay</vt:lpstr>
      <vt:lpstr>REST – WCF-WebHttp (Inbound)</vt:lpstr>
      <vt:lpstr>REST – WCF-WebHttp (Outbound)</vt:lpstr>
      <vt:lpstr>Logic Apps – Logic Apps Adapter</vt:lpstr>
      <vt:lpstr>Better Together</vt:lpstr>
      <vt:lpstr>Azure Event Grid</vt:lpstr>
      <vt:lpstr>Azure Event Grid Benefits</vt:lpstr>
      <vt:lpstr>Manage all events in one place</vt:lpstr>
      <vt:lpstr>Scenarios</vt:lpstr>
      <vt:lpstr>Event Hub</vt:lpstr>
      <vt:lpstr>WCF Relay</vt:lpstr>
      <vt:lpstr>Hybrid Connections</vt:lpstr>
      <vt:lpstr>On-premises Data Management Gateway</vt:lpstr>
      <vt:lpstr>Azure Stream Analytics</vt:lpstr>
      <vt:lpstr>Azure Data Factory</vt:lpstr>
      <vt:lpstr>Azure IoT Hub</vt:lpstr>
      <vt:lpstr>PowerPoint Presentation</vt:lpstr>
      <vt:lpstr>Further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Abbott</dc:creator>
  <cp:lastModifiedBy>Martin Abbott</cp:lastModifiedBy>
  <cp:revision>51</cp:revision>
  <dcterms:created xsi:type="dcterms:W3CDTF">2018-03-19T10:22:48Z</dcterms:created>
  <dcterms:modified xsi:type="dcterms:W3CDTF">2018-04-03T10:56:23Z</dcterms:modified>
</cp:coreProperties>
</file>